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6" d="100"/>
          <a:sy n="66" d="100"/>
        </p:scale>
        <p:origin x="-1440"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85B94F-41A0-4439-BD3D-8FB56616C1D5}" type="datetimeFigureOut">
              <a:rPr lang="en-US" smtClean="0"/>
              <a:t>9/25/2021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595634-2642-4FA6-A034-312F279A0810}" type="slidenum">
              <a:rPr lang="en-US" smtClean="0"/>
              <a:t>‹#›</a:t>
            </a:fld>
            <a:endParaRPr lang="en-US"/>
          </a:p>
        </p:txBody>
      </p:sp>
    </p:spTree>
    <p:extLst>
      <p:ext uri="{BB962C8B-B14F-4D97-AF65-F5344CB8AC3E}">
        <p14:creationId xmlns:p14="http://schemas.microsoft.com/office/powerpoint/2010/main" val="260927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B60D7CE4-3172-47A1-98CF-53CBE3ED2372}" type="slidenum">
              <a:rPr lang="en-US" altLang="en-US" smtClean="0"/>
              <a:pPr/>
              <a:t>10</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9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9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D17CD7-860E-4C96-8D12-E2D8B91B1D69}" type="slidenum">
              <a:rPr lang="en-US" altLang="en-US"/>
              <a:pPr>
                <a:defRPr/>
              </a:pPr>
              <a:t>‹#›</a:t>
            </a:fld>
            <a:endParaRPr lang="en-US" altLang="en-US"/>
          </a:p>
        </p:txBody>
      </p:sp>
    </p:spTree>
    <p:extLst>
      <p:ext uri="{BB962C8B-B14F-4D97-AF65-F5344CB8AC3E}">
        <p14:creationId xmlns:p14="http://schemas.microsoft.com/office/powerpoint/2010/main" val="2173739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9/25/2021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9/25/2021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9/25/2021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D8BD707-D9CF-40AE-B4C6-C98DA3205C09}" type="datetimeFigureOut">
              <a:rPr lang="en-US" smtClean="0"/>
              <a:pPr/>
              <a:t>9/25/2021</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1.png"/><Relationship Id="rId5" Type="http://schemas.openxmlformats.org/officeDocument/2006/relationships/image" Target="../media/image15.jpeg"/><Relationship Id="rId10" Type="http://schemas.openxmlformats.org/officeDocument/2006/relationships/image" Target="../media/image35.png"/><Relationship Id="rId4" Type="http://schemas.openxmlformats.org/officeDocument/2006/relationships/notesSlide" Target="../notesSlides/notesSlide1.xml"/><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5.xml"/><Relationship Id="rId5" Type="http://schemas.openxmlformats.org/officeDocument/2006/relationships/image" Target="../media/image36.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7" Type="http://schemas.openxmlformats.org/officeDocument/2006/relationships/image" Target="../media/image1.png"/><Relationship Id="rId2" Type="http://schemas.microsoft.com/office/2007/relationships/media" Target="../media/media13.wav"/><Relationship Id="rId1" Type="http://schemas.openxmlformats.org/officeDocument/2006/relationships/tags" Target="../tags/tag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14.wav"/><Relationship Id="rId7" Type="http://schemas.openxmlformats.org/officeDocument/2006/relationships/image" Target="../media/image39.png"/><Relationship Id="rId2" Type="http://schemas.microsoft.com/office/2007/relationships/media" Target="../media/media14.wav"/><Relationship Id="rId1" Type="http://schemas.openxmlformats.org/officeDocument/2006/relationships/tags" Target="../tags/tag8.xml"/><Relationship Id="rId6" Type="http://schemas.openxmlformats.org/officeDocument/2006/relationships/image" Target="../media/image38.png"/><Relationship Id="rId5" Type="http://schemas.openxmlformats.org/officeDocument/2006/relationships/image" Target="../media/image37.wmf"/><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2.gif"/><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gif"/><Relationship Id="rId3" Type="http://schemas.openxmlformats.org/officeDocument/2006/relationships/audio" Target="../media/media3.wav"/><Relationship Id="rId7" Type="http://schemas.openxmlformats.org/officeDocument/2006/relationships/image" Target="../media/image5.gif"/><Relationship Id="rId12" Type="http://schemas.openxmlformats.org/officeDocument/2006/relationships/image" Target="../media/image10.gif"/><Relationship Id="rId2" Type="http://schemas.microsoft.com/office/2007/relationships/media" Target="../media/media3.wav"/><Relationship Id="rId16" Type="http://schemas.openxmlformats.org/officeDocument/2006/relationships/image" Target="../media/image1.png"/><Relationship Id="rId1" Type="http://schemas.openxmlformats.org/officeDocument/2006/relationships/audio" Target="file:///D:\Music\Midi\Thieu%20Nhi\Sound%202\Hong%20dam%20dau%20-%20Be%20Hong%20Ngoc%20%5bNCT%203946020002%5d.mp3" TargetMode="External"/><Relationship Id="rId6" Type="http://schemas.openxmlformats.org/officeDocument/2006/relationships/image" Target="../media/image4.gif"/><Relationship Id="rId11" Type="http://schemas.openxmlformats.org/officeDocument/2006/relationships/image" Target="../media/image9.gif"/><Relationship Id="rId5" Type="http://schemas.openxmlformats.org/officeDocument/2006/relationships/image" Target="../media/image3.gif"/><Relationship Id="rId15" Type="http://schemas.openxmlformats.org/officeDocument/2006/relationships/hyperlink" Target="20181022054841_HD.mp4" TargetMode="External"/><Relationship Id="rId10" Type="http://schemas.openxmlformats.org/officeDocument/2006/relationships/image" Target="../media/image8.gif"/><Relationship Id="rId4" Type="http://schemas.openxmlformats.org/officeDocument/2006/relationships/slideLayout" Target="../slideLayouts/slideLayout7.xml"/><Relationship Id="rId9" Type="http://schemas.openxmlformats.org/officeDocument/2006/relationships/image" Target="../media/image7.gif"/><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19"/>
          <p:cNvSpPr>
            <a:spLocks noChangeArrowheads="1" noChangeShapeType="1" noTextEdit="1"/>
          </p:cNvSpPr>
          <p:nvPr/>
        </p:nvSpPr>
        <p:spPr bwMode="auto">
          <a:xfrm>
            <a:off x="457200" y="228600"/>
            <a:ext cx="8305800" cy="685800"/>
          </a:xfrm>
          <a:prstGeom prst="rect">
            <a:avLst/>
          </a:prstGeom>
        </p:spPr>
        <p:txBody>
          <a:bodyPr wrap="none" fromWordArt="1">
            <a:prstTxWarp prst="textPlain">
              <a:avLst>
                <a:gd name="adj" fmla="val 50000"/>
              </a:avLst>
            </a:prstTxWarp>
          </a:bodyPr>
          <a:lstStyle/>
          <a:p>
            <a:pPr algn="ctr"/>
            <a:r>
              <a:rPr lang="vi-VN" sz="3200" b="1" kern="10" dirty="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Times New Roman"/>
                <a:cs typeface="Times New Roman"/>
              </a:rPr>
              <a:t>TRƯỜNG TIỂU HỌC DOI LẦU</a:t>
            </a:r>
            <a:endParaRPr lang="en-US" sz="3200" b="1" kern="10" dirty="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Times New Roman"/>
              <a:cs typeface="Times New Roman"/>
            </a:endParaRPr>
          </a:p>
        </p:txBody>
      </p:sp>
      <p:sp>
        <p:nvSpPr>
          <p:cNvPr id="5" name="WordArt 20"/>
          <p:cNvSpPr>
            <a:spLocks noChangeArrowheads="1" noChangeShapeType="1" noTextEdit="1"/>
          </p:cNvSpPr>
          <p:nvPr/>
        </p:nvSpPr>
        <p:spPr bwMode="auto">
          <a:xfrm>
            <a:off x="1028700" y="1676400"/>
            <a:ext cx="7162800" cy="838200"/>
          </a:xfrm>
          <a:prstGeom prst="rect">
            <a:avLst/>
          </a:prstGeom>
        </p:spPr>
        <p:txBody>
          <a:bodyPr wrap="none" fromWordArt="1">
            <a:prstTxWarp prst="textPlain">
              <a:avLst>
                <a:gd name="adj" fmla="val 50000"/>
              </a:avLst>
            </a:prstTxWarp>
          </a:bodyPr>
          <a:lstStyle/>
          <a:p>
            <a:pPr algn="ctr"/>
            <a:r>
              <a:rPr lang="en-US"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TIẾNG VIỆT LỚP 5 – TUẦN 5</a:t>
            </a:r>
          </a:p>
        </p:txBody>
      </p:sp>
      <p:sp>
        <p:nvSpPr>
          <p:cNvPr id="7" name="TextBox 6"/>
          <p:cNvSpPr txBox="1"/>
          <p:nvPr/>
        </p:nvSpPr>
        <p:spPr>
          <a:xfrm>
            <a:off x="1447800" y="3607429"/>
            <a:ext cx="632460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4000" dirty="0" smtClean="0">
                <a:latin typeface="Times New Roman" pitchFamily="18" charset="0"/>
                <a:cs typeface="Times New Roman" pitchFamily="18" charset="0"/>
              </a:rPr>
              <a:t>TÌNH HỮU NGHỊ (</a:t>
            </a:r>
            <a:r>
              <a:rPr lang="en-US" sz="4000" dirty="0" err="1" smtClean="0">
                <a:latin typeface="Times New Roman" pitchFamily="18" charset="0"/>
                <a:cs typeface="Times New Roman" pitchFamily="18" charset="0"/>
              </a:rPr>
              <a:t>Tiết</a:t>
            </a:r>
            <a:r>
              <a:rPr lang="en-US" sz="4000" dirty="0" smtClean="0">
                <a:latin typeface="Times New Roman" pitchFamily="18" charset="0"/>
                <a:cs typeface="Times New Roman" pitchFamily="18" charset="0"/>
              </a:rPr>
              <a:t> 3)</a:t>
            </a:r>
            <a:endParaRPr lang="en-US" sz="4000" dirty="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61450862"/>
      </p:ext>
    </p:extLst>
  </p:cSld>
  <p:clrMapOvr>
    <a:masterClrMapping/>
  </p:clrMapOvr>
  <mc:AlternateContent xmlns:mc="http://schemas.openxmlformats.org/markup-compatibility/2006">
    <mc:Choice xmlns:p14="http://schemas.microsoft.com/office/powerpoint/2010/main" Requires="p14">
      <p:transition spd="slow" p14:dur="2000" advTm="9909"/>
    </mc:Choice>
    <mc:Fallback>
      <p:transition spd="slow" advTm="9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3000" fill="hold"/>
                                        <p:tgtEl>
                                          <p:spTgt spid="4"/>
                                        </p:tgtEl>
                                        <p:attrNameLst>
                                          <p:attrName>ppt_x</p:attrName>
                                        </p:attrNameLst>
                                      </p:cBhvr>
                                      <p:tavLst>
                                        <p:tav tm="0">
                                          <p:val>
                                            <p:strVal val="0-#ppt_w/2"/>
                                          </p:val>
                                        </p:tav>
                                        <p:tav tm="100000">
                                          <p:val>
                                            <p:strVal val="#ppt_x"/>
                                          </p:val>
                                        </p:tav>
                                      </p:tavLst>
                                    </p:anim>
                                    <p:anim calcmode="lin" valueType="num">
                                      <p:cBhvr additive="base">
                                        <p:cTn id="10"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py of hinh nen cho powerpoi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0"/>
            <a:ext cx="441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72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352800"/>
            <a:ext cx="4724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400" y="3352800"/>
            <a:ext cx="4419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6466904"/>
      </p:ext>
    </p:extLst>
  </p:cSld>
  <p:clrMapOvr>
    <a:masterClrMapping/>
  </p:clrMapOvr>
  <mc:AlternateContent xmlns:mc="http://schemas.openxmlformats.org/markup-compatibility/2006">
    <mc:Choice xmlns:p14="http://schemas.microsoft.com/office/powerpoint/2010/main" Requires="p14">
      <p:transition spd="slow" p14:dur="2000" advTm="3910"/>
    </mc:Choice>
    <mc:Fallback>
      <p:transition spd="slow" advTm="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4" name="Text Box 12"/>
          <p:cNvSpPr txBox="1">
            <a:spLocks noChangeArrowheads="1"/>
          </p:cNvSpPr>
          <p:nvPr/>
        </p:nvSpPr>
        <p:spPr bwMode="auto">
          <a:xfrm>
            <a:off x="533400" y="1066800"/>
            <a:ext cx="83058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20000"/>
              </a:spcBef>
            </a:pPr>
            <a:r>
              <a:rPr lang="en-US" altLang="en-US" sz="3200" b="1">
                <a:solidFill>
                  <a:srgbClr val="0000FF"/>
                </a:solidFill>
              </a:rPr>
              <a:t>      </a:t>
            </a:r>
            <a:r>
              <a:rPr lang="en-US" altLang="en-US" sz="2800" b="1">
                <a:solidFill>
                  <a:srgbClr val="0000FF"/>
                </a:solidFill>
              </a:rPr>
              <a:t>Bao giờ về quê nội chơi, em cũng cảm thấy thích thú vì ở đây phong cảnh thật êm ả và thanh bình. Buổi sáng không gian bao la đầy hương lúa chín.  Chiều đến, thong thả ngắm nhìn đàn cò bay lả trên cánh đồng lúa dập dờn xanh ngát và dòng sông quê êm đềm hiền hoà uốn lượn quanh  xóm làng. Nhưng vui nhất là được cùng lũ trẻ con trong làng đi chăn trâu, thả diều trên những đồi cỏ hoặc ven những đầm sen. Quê hương em thanh bình, người dân quê em hiền lành đáng yêu. Em yêu sao cảnh thanh bình ở nơi đây.</a:t>
            </a:r>
            <a:endParaRPr lang="en-US" altLang="en-US" sz="2800"/>
          </a:p>
        </p:txBody>
      </p:sp>
      <p:sp>
        <p:nvSpPr>
          <p:cNvPr id="18445" name="Text Box 13"/>
          <p:cNvSpPr txBox="1">
            <a:spLocks noChangeArrowheads="1"/>
          </p:cNvSpPr>
          <p:nvPr/>
        </p:nvSpPr>
        <p:spPr bwMode="auto">
          <a:xfrm>
            <a:off x="533400" y="519113"/>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800" b="1">
                <a:solidFill>
                  <a:srgbClr val="FF0000"/>
                </a:solidFill>
              </a:rPr>
              <a:t>* Ví dụ 1: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20692255"/>
      </p:ext>
    </p:extLst>
  </p:cSld>
  <p:clrMapOvr>
    <a:masterClrMapping/>
  </p:clrMapOvr>
  <mc:AlternateContent xmlns:mc="http://schemas.openxmlformats.org/markup-compatibility/2006">
    <mc:Choice xmlns:p14="http://schemas.microsoft.com/office/powerpoint/2010/main" Requires="p14">
      <p:transition spd="slow" p14:dur="2000" advTm="59664"/>
    </mc:Choice>
    <mc:Fallback>
      <p:transition spd="slow" advTm="59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18445"/>
                                        </p:tgtEl>
                                        <p:attrNameLst>
                                          <p:attrName>style.visibility</p:attrName>
                                        </p:attrNameLst>
                                      </p:cBhvr>
                                      <p:to>
                                        <p:strVal val="visible"/>
                                      </p:to>
                                    </p:set>
                                    <p:anim calcmode="discrete" valueType="clr">
                                      <p:cBhvr override="childStyle">
                                        <p:cTn id="11" dur="80"/>
                                        <p:tgtEl>
                                          <p:spTgt spid="18445"/>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8445"/>
                                        </p:tgtEl>
                                        <p:attrNameLst>
                                          <p:attrName>fillcolor</p:attrName>
                                        </p:attrNameLst>
                                      </p:cBhvr>
                                      <p:tavLst>
                                        <p:tav tm="0">
                                          <p:val>
                                            <p:clrVal>
                                              <a:schemeClr val="accent2"/>
                                            </p:clrVal>
                                          </p:val>
                                        </p:tav>
                                        <p:tav tm="50000">
                                          <p:val>
                                            <p:clrVal>
                                              <a:schemeClr val="hlink"/>
                                            </p:clrVal>
                                          </p:val>
                                        </p:tav>
                                      </p:tavLst>
                                    </p:anim>
                                    <p:set>
                                      <p:cBhvr>
                                        <p:cTn id="13" dur="80"/>
                                        <p:tgtEl>
                                          <p:spTgt spid="18445"/>
                                        </p:tgtEl>
                                        <p:attrNameLst>
                                          <p:attrName>fill.type</p:attrName>
                                        </p:attrNameLst>
                                      </p:cBhvr>
                                      <p:to>
                                        <p:strVal val="solid"/>
                                      </p:to>
                                    </p:set>
                                  </p:childTnLst>
                                </p:cTn>
                              </p:par>
                            </p:childTnLst>
                          </p:cTn>
                        </p:par>
                        <p:par>
                          <p:cTn id="14" fill="hold" nodeType="afterGroup">
                            <p:stCondLst>
                              <p:cond delay="32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8444"/>
                                        </p:tgtEl>
                                        <p:attrNameLst>
                                          <p:attrName>style.visibility</p:attrName>
                                        </p:attrNameLst>
                                      </p:cBhvr>
                                      <p:to>
                                        <p:strVal val="visible"/>
                                      </p:to>
                                    </p:set>
                                    <p:anim calcmode="discrete" valueType="clr">
                                      <p:cBhvr override="childStyle">
                                        <p:cTn id="17" dur="80"/>
                                        <p:tgtEl>
                                          <p:spTgt spid="1844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8444"/>
                                        </p:tgtEl>
                                        <p:attrNameLst>
                                          <p:attrName>fillcolor</p:attrName>
                                        </p:attrNameLst>
                                      </p:cBhvr>
                                      <p:tavLst>
                                        <p:tav tm="0">
                                          <p:val>
                                            <p:clrVal>
                                              <a:schemeClr val="accent2"/>
                                            </p:clrVal>
                                          </p:val>
                                        </p:tav>
                                        <p:tav tm="50000">
                                          <p:val>
                                            <p:clrVal>
                                              <a:schemeClr val="hlink"/>
                                            </p:clrVal>
                                          </p:val>
                                        </p:tav>
                                      </p:tavLst>
                                    </p:anim>
                                    <p:set>
                                      <p:cBhvr>
                                        <p:cTn id="19" dur="80"/>
                                        <p:tgtEl>
                                          <p:spTgt spid="184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18444" grpId="0"/>
      <p:bldP spid="184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Rot="1" noChangeArrowheads="1"/>
          </p:cNvSpPr>
          <p:nvPr/>
        </p:nvSpPr>
        <p:spPr bwMode="auto">
          <a:xfrm>
            <a:off x="533400" y="1524000"/>
            <a:ext cx="82296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eaLnBrk="1" hangingPunct="1">
              <a:spcBef>
                <a:spcPct val="20000"/>
              </a:spcBef>
            </a:pPr>
            <a:r>
              <a:rPr lang="en-US" altLang="en-US" sz="4000" b="1"/>
              <a:t> </a:t>
            </a:r>
            <a:r>
              <a:rPr lang="en-US" altLang="en-US" sz="4000" b="1">
                <a:solidFill>
                  <a:srgbClr val="FF5050"/>
                </a:solidFill>
              </a:rPr>
              <a:t> </a:t>
            </a:r>
            <a:endParaRPr lang="en-US" altLang="en-US" sz="4000" b="1">
              <a:solidFill>
                <a:srgbClr val="00CC00"/>
              </a:solidFill>
            </a:endParaRPr>
          </a:p>
          <a:p>
            <a:pPr marL="609600" indent="-609600" eaLnBrk="1" hangingPunct="1">
              <a:spcBef>
                <a:spcPct val="20000"/>
              </a:spcBef>
            </a:pPr>
            <a:endParaRPr lang="en-US" altLang="en-US" sz="3200">
              <a:solidFill>
                <a:srgbClr val="FFFF00"/>
              </a:solidFill>
            </a:endParaRPr>
          </a:p>
          <a:p>
            <a:pPr marL="609600" indent="-609600" eaLnBrk="1" hangingPunct="1">
              <a:spcBef>
                <a:spcPct val="50000"/>
              </a:spcBef>
            </a:pPr>
            <a:r>
              <a:rPr lang="en-US" altLang="en-US" sz="3200" b="1">
                <a:solidFill>
                  <a:srgbClr val="3366FF"/>
                </a:solidFill>
              </a:rPr>
              <a:t>	</a:t>
            </a:r>
            <a:endParaRPr lang="en-US" altLang="en-US" sz="3200" b="1">
              <a:solidFill>
                <a:srgbClr val="800000"/>
              </a:solidFill>
            </a:endParaRPr>
          </a:p>
          <a:p>
            <a:pPr marL="609600" indent="-609600" eaLnBrk="1" hangingPunct="1">
              <a:spcBef>
                <a:spcPct val="50000"/>
              </a:spcBef>
            </a:pPr>
            <a:endParaRPr lang="en-US" altLang="en-US" sz="3200" b="1">
              <a:solidFill>
                <a:srgbClr val="800000"/>
              </a:solidFill>
            </a:endParaRPr>
          </a:p>
          <a:p>
            <a:pPr marL="609600" indent="-609600" eaLnBrk="1" hangingPunct="1">
              <a:spcBef>
                <a:spcPct val="50000"/>
              </a:spcBef>
            </a:pPr>
            <a:endParaRPr lang="en-US" altLang="en-US" sz="3200" b="1">
              <a:solidFill>
                <a:srgbClr val="800000"/>
              </a:solidFill>
            </a:endParaRPr>
          </a:p>
          <a:p>
            <a:pPr marL="609600" indent="-609600" eaLnBrk="1" hangingPunct="1">
              <a:spcBef>
                <a:spcPct val="50000"/>
              </a:spcBef>
            </a:pPr>
            <a:endParaRPr lang="en-US" altLang="en-US" sz="3200" b="1">
              <a:solidFill>
                <a:srgbClr val="800000"/>
              </a:solidFill>
            </a:endParaRPr>
          </a:p>
        </p:txBody>
      </p:sp>
      <p:sp>
        <p:nvSpPr>
          <p:cNvPr id="19465" name="Text Box 9"/>
          <p:cNvSpPr txBox="1">
            <a:spLocks noChangeArrowheads="1"/>
          </p:cNvSpPr>
          <p:nvPr/>
        </p:nvSpPr>
        <p:spPr bwMode="auto">
          <a:xfrm>
            <a:off x="381000" y="1054100"/>
            <a:ext cx="838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z="3200" b="1">
                <a:solidFill>
                  <a:srgbClr val="0000FF"/>
                </a:solidFill>
              </a:rPr>
              <a:t>     </a:t>
            </a:r>
            <a:r>
              <a:rPr lang="vi-VN" sz="2800" b="1">
                <a:cs typeface="Times New Roman" pitchFamily="18" charset="0"/>
              </a:rPr>
              <a:t>Miêu tả cảnh thanh bình của bức tranh làng quê </a:t>
            </a:r>
            <a:r>
              <a:rPr lang="en-US" sz="2800" b="1">
                <a:cs typeface="Times New Roman" pitchFamily="18" charset="0"/>
              </a:rPr>
              <a:t>:</a:t>
            </a:r>
            <a:r>
              <a:rPr lang="vi-VN" sz="2800" b="1">
                <a:cs typeface="Times New Roman" pitchFamily="18" charset="0"/>
              </a:rPr>
              <a:t> </a:t>
            </a:r>
            <a:r>
              <a:rPr lang="vi-VN" sz="2800" b="1">
                <a:solidFill>
                  <a:srgbClr val="FF0000"/>
                </a:solidFill>
                <a:cs typeface="Times New Roman" pitchFamily="18" charset="0"/>
              </a:rPr>
              <a:t>Mẫu</a:t>
            </a:r>
            <a:r>
              <a:rPr lang="en-US" sz="2800" b="1">
                <a:solidFill>
                  <a:srgbClr val="FF0000"/>
                </a:solidFill>
                <a:cs typeface="Times New Roman" pitchFamily="18" charset="0"/>
              </a:rPr>
              <a:t>:</a:t>
            </a:r>
            <a:endParaRPr lang="vi-VN" sz="2800" b="1">
              <a:solidFill>
                <a:srgbClr val="FF0000"/>
              </a:solidFill>
              <a:cs typeface="Times New Roman" pitchFamily="18" charset="0"/>
            </a:endParaRPr>
          </a:p>
          <a:p>
            <a:r>
              <a:rPr lang="en-US" sz="3200">
                <a:cs typeface="Times New Roman" pitchFamily="18" charset="0"/>
              </a:rPr>
              <a:t>      </a:t>
            </a:r>
            <a:r>
              <a:rPr lang="vi-VN" sz="3200">
                <a:solidFill>
                  <a:srgbClr val="00CC00"/>
                </a:solidFill>
                <a:cs typeface="Times New Roman" pitchFamily="18" charset="0"/>
              </a:rPr>
              <a:t>Bức tranh làng quê thật bình yên đến lạ. Ở nơi đó có con sông hiền hoà lặng lẽ trôi, nơi có cánh đồng lúa vàng ươm kéo dài đến tận chân trời. Bên gốc cổ thụ, con trâu ung dung nhai rơm mới, bác nông dân tranh thủ nghỉ ngơi sau những giờ lao động trên đồng... Miền quê Việt Nam vậy đó, giản dị và thanh bình.</a:t>
            </a:r>
          </a:p>
        </p:txBody>
      </p:sp>
      <p:sp>
        <p:nvSpPr>
          <p:cNvPr id="19469" name="Text Box 13"/>
          <p:cNvSpPr txBox="1">
            <a:spLocks noChangeArrowheads="1"/>
          </p:cNvSpPr>
          <p:nvPr/>
        </p:nvSpPr>
        <p:spPr bwMode="auto">
          <a:xfrm>
            <a:off x="541338" y="449263"/>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800" b="1">
                <a:solidFill>
                  <a:srgbClr val="FF0000"/>
                </a:solidFill>
              </a:rPr>
              <a:t>* Ví dụ 2: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25852462"/>
      </p:ext>
    </p:extLst>
  </p:cSld>
  <p:clrMapOvr>
    <a:masterClrMapping/>
  </p:clrMapOvr>
  <mc:AlternateContent xmlns:mc="http://schemas.openxmlformats.org/markup-compatibility/2006">
    <mc:Choice xmlns:p14="http://schemas.microsoft.com/office/powerpoint/2010/main" Requires="p14">
      <p:transition spd="slow" p14:dur="2000" advTm="40511"/>
    </mc:Choice>
    <mc:Fallback>
      <p:transition spd="slow" advTm="40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19469"/>
                                        </p:tgtEl>
                                        <p:attrNameLst>
                                          <p:attrName>style.visibility</p:attrName>
                                        </p:attrNameLst>
                                      </p:cBhvr>
                                      <p:to>
                                        <p:strVal val="visible"/>
                                      </p:to>
                                    </p:set>
                                    <p:anim calcmode="discrete" valueType="clr">
                                      <p:cBhvr override="childStyle">
                                        <p:cTn id="11" dur="80"/>
                                        <p:tgtEl>
                                          <p:spTgt spid="19469"/>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9469"/>
                                        </p:tgtEl>
                                        <p:attrNameLst>
                                          <p:attrName>fillcolor</p:attrName>
                                        </p:attrNameLst>
                                      </p:cBhvr>
                                      <p:tavLst>
                                        <p:tav tm="0">
                                          <p:val>
                                            <p:clrVal>
                                              <a:schemeClr val="accent2"/>
                                            </p:clrVal>
                                          </p:val>
                                        </p:tav>
                                        <p:tav tm="50000">
                                          <p:val>
                                            <p:clrVal>
                                              <a:schemeClr val="hlink"/>
                                            </p:clrVal>
                                          </p:val>
                                        </p:tav>
                                      </p:tavLst>
                                    </p:anim>
                                    <p:set>
                                      <p:cBhvr>
                                        <p:cTn id="13" dur="80"/>
                                        <p:tgtEl>
                                          <p:spTgt spid="19469"/>
                                        </p:tgtEl>
                                        <p:attrNameLst>
                                          <p:attrName>fill.type</p:attrName>
                                        </p:attrNameLst>
                                      </p:cBhvr>
                                      <p:to>
                                        <p:strVal val="solid"/>
                                      </p:to>
                                    </p:set>
                                  </p:childTnLst>
                                </p:cTn>
                              </p:par>
                            </p:childTnLst>
                          </p:cTn>
                        </p:par>
                        <p:par>
                          <p:cTn id="14" fill="hold" nodeType="afterGroup">
                            <p:stCondLst>
                              <p:cond delay="32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9465"/>
                                        </p:tgtEl>
                                        <p:attrNameLst>
                                          <p:attrName>style.visibility</p:attrName>
                                        </p:attrNameLst>
                                      </p:cBhvr>
                                      <p:to>
                                        <p:strVal val="visible"/>
                                      </p:to>
                                    </p:set>
                                    <p:anim calcmode="discrete" valueType="clr">
                                      <p:cBhvr override="childStyle">
                                        <p:cTn id="17" dur="80"/>
                                        <p:tgtEl>
                                          <p:spTgt spid="1946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9465"/>
                                        </p:tgtEl>
                                        <p:attrNameLst>
                                          <p:attrName>fillcolor</p:attrName>
                                        </p:attrNameLst>
                                      </p:cBhvr>
                                      <p:tavLst>
                                        <p:tav tm="0">
                                          <p:val>
                                            <p:clrVal>
                                              <a:schemeClr val="accent2"/>
                                            </p:clrVal>
                                          </p:val>
                                        </p:tav>
                                        <p:tav tm="50000">
                                          <p:val>
                                            <p:clrVal>
                                              <a:schemeClr val="hlink"/>
                                            </p:clrVal>
                                          </p:val>
                                        </p:tav>
                                      </p:tavLst>
                                    </p:anim>
                                    <p:set>
                                      <p:cBhvr>
                                        <p:cTn id="19" dur="80"/>
                                        <p:tgtEl>
                                          <p:spTgt spid="1946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19465" grpId="0"/>
      <p:bldP spid="1946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838200" y="371475"/>
            <a:ext cx="7772400" cy="522288"/>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800" b="1"/>
              <a:t>Dòng nào dưới đây đồng nghĩa với từ </a:t>
            </a:r>
            <a:r>
              <a:rPr lang="en-US" sz="2800" b="1" i="1"/>
              <a:t>hòa bình ?</a:t>
            </a:r>
          </a:p>
        </p:txBody>
      </p:sp>
      <p:sp>
        <p:nvSpPr>
          <p:cNvPr id="3" name="TextBox 2"/>
          <p:cNvSpPr txBox="1"/>
          <p:nvPr/>
        </p:nvSpPr>
        <p:spPr>
          <a:xfrm>
            <a:off x="838200" y="1905000"/>
            <a:ext cx="6400800" cy="584200"/>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defRPr/>
            </a:pPr>
            <a:r>
              <a:rPr lang="en-US" sz="2800" b="1" dirty="0">
                <a:solidFill>
                  <a:srgbClr val="0000FF"/>
                </a:solidFill>
              </a:rPr>
              <a:t>A.</a:t>
            </a:r>
            <a:r>
              <a:rPr lang="en-US" altLang="en-US" sz="2800" b="1" i="1" dirty="0">
                <a:solidFill>
                  <a:srgbClr val="0000FF"/>
                </a:solidFill>
              </a:rPr>
              <a:t> </a:t>
            </a:r>
            <a:r>
              <a:rPr lang="en-US" altLang="en-US" sz="2800" b="1" i="1" dirty="0" err="1">
                <a:solidFill>
                  <a:srgbClr val="0000FF"/>
                </a:solidFill>
              </a:rPr>
              <a:t>Bình</a:t>
            </a:r>
            <a:r>
              <a:rPr lang="en-US" altLang="en-US" sz="2800" b="1" i="1" dirty="0">
                <a:solidFill>
                  <a:srgbClr val="0000FF"/>
                </a:solidFill>
              </a:rPr>
              <a:t> </a:t>
            </a:r>
            <a:r>
              <a:rPr lang="en-US" altLang="en-US" sz="2800" b="1" i="1" dirty="0" err="1">
                <a:solidFill>
                  <a:srgbClr val="0000FF"/>
                </a:solidFill>
              </a:rPr>
              <a:t>yên</a:t>
            </a:r>
            <a:r>
              <a:rPr lang="en-US" altLang="en-US" sz="2800" b="1" i="1" dirty="0">
                <a:solidFill>
                  <a:srgbClr val="0000FF"/>
                </a:solidFill>
              </a:rPr>
              <a:t>, </a:t>
            </a:r>
            <a:r>
              <a:rPr lang="en-US" altLang="en-US" sz="2800" b="1" i="1" dirty="0" err="1">
                <a:solidFill>
                  <a:srgbClr val="0000FF"/>
                </a:solidFill>
              </a:rPr>
              <a:t>thanh</a:t>
            </a:r>
            <a:r>
              <a:rPr lang="en-US" altLang="en-US" sz="2800" b="1" i="1" dirty="0">
                <a:solidFill>
                  <a:srgbClr val="0000FF"/>
                </a:solidFill>
              </a:rPr>
              <a:t> </a:t>
            </a:r>
            <a:r>
              <a:rPr lang="en-US" altLang="en-US" sz="2800" b="1" i="1" dirty="0" err="1">
                <a:solidFill>
                  <a:srgbClr val="0000FF"/>
                </a:solidFill>
              </a:rPr>
              <a:t>bình</a:t>
            </a:r>
            <a:r>
              <a:rPr lang="en-US" altLang="en-US" sz="2800" b="1" i="1" dirty="0">
                <a:solidFill>
                  <a:srgbClr val="0000FF"/>
                </a:solidFill>
              </a:rPr>
              <a:t>, </a:t>
            </a:r>
            <a:r>
              <a:rPr lang="en-US" altLang="en-US" sz="2800" b="1" i="1" dirty="0" err="1">
                <a:solidFill>
                  <a:srgbClr val="0000FF"/>
                </a:solidFill>
              </a:rPr>
              <a:t>thái</a:t>
            </a:r>
            <a:r>
              <a:rPr lang="en-US" altLang="en-US" sz="2800" b="1" i="1" dirty="0">
                <a:solidFill>
                  <a:srgbClr val="0000FF"/>
                </a:solidFill>
              </a:rPr>
              <a:t> </a:t>
            </a:r>
            <a:r>
              <a:rPr lang="en-US" altLang="en-US" sz="2800" b="1" i="1" dirty="0" err="1">
                <a:solidFill>
                  <a:srgbClr val="0000FF"/>
                </a:solidFill>
              </a:rPr>
              <a:t>bình</a:t>
            </a:r>
            <a:r>
              <a:rPr lang="en-US" altLang="en-US" sz="3200" b="1" dirty="0">
                <a:solidFill>
                  <a:srgbClr val="0000FF"/>
                </a:solidFill>
              </a:rPr>
              <a:t>.</a:t>
            </a:r>
          </a:p>
        </p:txBody>
      </p:sp>
      <p:sp>
        <p:nvSpPr>
          <p:cNvPr id="4" name="TextBox 3"/>
          <p:cNvSpPr txBox="1"/>
          <p:nvPr/>
        </p:nvSpPr>
        <p:spPr>
          <a:xfrm>
            <a:off x="822325" y="2971800"/>
            <a:ext cx="6400800" cy="5238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defRPr/>
            </a:pPr>
            <a:r>
              <a:rPr lang="en-US" sz="2800" b="1" dirty="0">
                <a:solidFill>
                  <a:srgbClr val="0000FF"/>
                </a:solidFill>
              </a:rPr>
              <a:t>B.</a:t>
            </a:r>
            <a:r>
              <a:rPr lang="en-US" altLang="en-US" sz="2800" b="1" i="1" dirty="0">
                <a:solidFill>
                  <a:srgbClr val="0000FF"/>
                </a:solidFill>
              </a:rPr>
              <a:t> </a:t>
            </a:r>
            <a:r>
              <a:rPr lang="en-US" altLang="en-US" sz="2800" b="1" i="1" dirty="0" err="1">
                <a:solidFill>
                  <a:srgbClr val="0000FF"/>
                </a:solidFill>
              </a:rPr>
              <a:t>Chiến</a:t>
            </a:r>
            <a:r>
              <a:rPr lang="en-US" altLang="en-US" sz="2800" b="1" i="1" dirty="0">
                <a:solidFill>
                  <a:srgbClr val="0000FF"/>
                </a:solidFill>
              </a:rPr>
              <a:t> </a:t>
            </a:r>
            <a:r>
              <a:rPr lang="en-US" altLang="en-US" sz="2800" b="1" i="1" dirty="0" err="1">
                <a:solidFill>
                  <a:srgbClr val="0000FF"/>
                </a:solidFill>
              </a:rPr>
              <a:t>đấu</a:t>
            </a:r>
            <a:r>
              <a:rPr lang="en-US" altLang="en-US" sz="2800" b="1" i="1" dirty="0">
                <a:solidFill>
                  <a:srgbClr val="0000FF"/>
                </a:solidFill>
              </a:rPr>
              <a:t>, </a:t>
            </a:r>
            <a:r>
              <a:rPr lang="en-US" altLang="en-US" sz="2800" b="1" i="1" dirty="0" err="1">
                <a:solidFill>
                  <a:srgbClr val="0000FF"/>
                </a:solidFill>
              </a:rPr>
              <a:t>thanh</a:t>
            </a:r>
            <a:r>
              <a:rPr lang="en-US" altLang="en-US" sz="2800" b="1" i="1" dirty="0">
                <a:solidFill>
                  <a:srgbClr val="0000FF"/>
                </a:solidFill>
              </a:rPr>
              <a:t> </a:t>
            </a:r>
            <a:r>
              <a:rPr lang="en-US" altLang="en-US" sz="2800" b="1" i="1" dirty="0" err="1">
                <a:solidFill>
                  <a:srgbClr val="0000FF"/>
                </a:solidFill>
              </a:rPr>
              <a:t>bình</a:t>
            </a:r>
            <a:r>
              <a:rPr lang="en-US" altLang="en-US" sz="2800" b="1" i="1" dirty="0">
                <a:solidFill>
                  <a:srgbClr val="0000FF"/>
                </a:solidFill>
              </a:rPr>
              <a:t>, </a:t>
            </a:r>
            <a:r>
              <a:rPr lang="en-US" altLang="en-US" sz="2800" b="1" i="1" dirty="0" err="1">
                <a:solidFill>
                  <a:srgbClr val="0000FF"/>
                </a:solidFill>
              </a:rPr>
              <a:t>thái</a:t>
            </a:r>
            <a:r>
              <a:rPr lang="en-US" altLang="en-US" sz="2800" b="1" i="1" dirty="0">
                <a:solidFill>
                  <a:srgbClr val="0000FF"/>
                </a:solidFill>
              </a:rPr>
              <a:t> </a:t>
            </a:r>
            <a:r>
              <a:rPr lang="en-US" altLang="en-US" sz="2800" b="1" i="1" dirty="0" err="1">
                <a:solidFill>
                  <a:srgbClr val="0000FF"/>
                </a:solidFill>
              </a:rPr>
              <a:t>bình</a:t>
            </a:r>
            <a:r>
              <a:rPr lang="en-US" altLang="en-US" sz="2800" b="1" dirty="0">
                <a:solidFill>
                  <a:srgbClr val="0000FF"/>
                </a:solidFill>
              </a:rPr>
              <a:t>.</a:t>
            </a:r>
          </a:p>
        </p:txBody>
      </p:sp>
      <p:sp>
        <p:nvSpPr>
          <p:cNvPr id="5" name="TextBox 4"/>
          <p:cNvSpPr txBox="1"/>
          <p:nvPr/>
        </p:nvSpPr>
        <p:spPr>
          <a:xfrm>
            <a:off x="869950" y="4038600"/>
            <a:ext cx="6400800" cy="5238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defRPr/>
            </a:pPr>
            <a:r>
              <a:rPr lang="en-US" sz="2800" b="1" dirty="0">
                <a:solidFill>
                  <a:srgbClr val="0000FF"/>
                </a:solidFill>
              </a:rPr>
              <a:t>C.</a:t>
            </a:r>
            <a:r>
              <a:rPr lang="en-US" altLang="en-US" sz="2800" b="1" i="1" dirty="0">
                <a:solidFill>
                  <a:srgbClr val="0000FF"/>
                </a:solidFill>
              </a:rPr>
              <a:t> </a:t>
            </a:r>
            <a:r>
              <a:rPr lang="en-US" altLang="en-US" sz="2800" b="1" i="1" dirty="0" err="1">
                <a:solidFill>
                  <a:srgbClr val="0000FF"/>
                </a:solidFill>
              </a:rPr>
              <a:t>Trận</a:t>
            </a:r>
            <a:r>
              <a:rPr lang="en-US" altLang="en-US" sz="2800" b="1" i="1" dirty="0">
                <a:solidFill>
                  <a:srgbClr val="0000FF"/>
                </a:solidFill>
              </a:rPr>
              <a:t> </a:t>
            </a:r>
            <a:r>
              <a:rPr lang="en-US" altLang="en-US" sz="2800" b="1" i="1" dirty="0" err="1">
                <a:solidFill>
                  <a:srgbClr val="0000FF"/>
                </a:solidFill>
              </a:rPr>
              <a:t>chiến</a:t>
            </a:r>
            <a:r>
              <a:rPr lang="en-US" altLang="en-US" sz="2800" b="1" i="1" dirty="0">
                <a:solidFill>
                  <a:srgbClr val="0000FF"/>
                </a:solidFill>
              </a:rPr>
              <a:t>, </a:t>
            </a:r>
            <a:r>
              <a:rPr lang="en-US" altLang="en-US" sz="2800" b="1" i="1" dirty="0" err="1">
                <a:solidFill>
                  <a:srgbClr val="0000FF"/>
                </a:solidFill>
              </a:rPr>
              <a:t>thanh</a:t>
            </a:r>
            <a:r>
              <a:rPr lang="en-US" altLang="en-US" sz="2800" b="1" i="1" dirty="0">
                <a:solidFill>
                  <a:srgbClr val="0000FF"/>
                </a:solidFill>
              </a:rPr>
              <a:t> </a:t>
            </a:r>
            <a:r>
              <a:rPr lang="en-US" altLang="en-US" sz="2800" b="1" i="1" dirty="0" err="1">
                <a:solidFill>
                  <a:srgbClr val="0000FF"/>
                </a:solidFill>
              </a:rPr>
              <a:t>bình</a:t>
            </a:r>
            <a:r>
              <a:rPr lang="en-US" altLang="en-US" sz="2800" b="1" i="1" dirty="0">
                <a:solidFill>
                  <a:srgbClr val="0000FF"/>
                </a:solidFill>
              </a:rPr>
              <a:t>, </a:t>
            </a:r>
            <a:r>
              <a:rPr lang="en-US" altLang="en-US" sz="2800" b="1" i="1" dirty="0" err="1">
                <a:solidFill>
                  <a:srgbClr val="0000FF"/>
                </a:solidFill>
              </a:rPr>
              <a:t>thái</a:t>
            </a:r>
            <a:r>
              <a:rPr lang="en-US" altLang="en-US" sz="2800" b="1" i="1" dirty="0">
                <a:solidFill>
                  <a:srgbClr val="0000FF"/>
                </a:solidFill>
              </a:rPr>
              <a:t> </a:t>
            </a:r>
            <a:r>
              <a:rPr lang="en-US" altLang="en-US" sz="2800" b="1" i="1" dirty="0" err="1">
                <a:solidFill>
                  <a:srgbClr val="0000FF"/>
                </a:solidFill>
              </a:rPr>
              <a:t>bình</a:t>
            </a:r>
            <a:r>
              <a:rPr lang="en-US" altLang="en-US" sz="2800" b="1" dirty="0">
                <a:solidFill>
                  <a:srgbClr val="0000FF"/>
                </a:solidFill>
              </a:rPr>
              <a:t>.</a:t>
            </a:r>
          </a:p>
        </p:txBody>
      </p:sp>
      <p:sp>
        <p:nvSpPr>
          <p:cNvPr id="6" name="TextBox 5"/>
          <p:cNvSpPr txBox="1"/>
          <p:nvPr/>
        </p:nvSpPr>
        <p:spPr>
          <a:xfrm>
            <a:off x="869950" y="5105400"/>
            <a:ext cx="6400800" cy="5238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defRPr/>
            </a:pPr>
            <a:r>
              <a:rPr lang="en-US" sz="2800" b="1" dirty="0">
                <a:solidFill>
                  <a:srgbClr val="0000FF"/>
                </a:solidFill>
              </a:rPr>
              <a:t>D.</a:t>
            </a:r>
            <a:r>
              <a:rPr lang="en-US" altLang="en-US" sz="2800" b="1" i="1" dirty="0">
                <a:solidFill>
                  <a:srgbClr val="0000FF"/>
                </a:solidFill>
              </a:rPr>
              <a:t> </a:t>
            </a:r>
            <a:r>
              <a:rPr lang="en-US" altLang="en-US" sz="2800" b="1" i="1" dirty="0" err="1">
                <a:solidFill>
                  <a:srgbClr val="0000FF"/>
                </a:solidFill>
              </a:rPr>
              <a:t>Bình</a:t>
            </a:r>
            <a:r>
              <a:rPr lang="en-US" altLang="en-US" sz="2800" b="1" i="1" dirty="0">
                <a:solidFill>
                  <a:srgbClr val="0000FF"/>
                </a:solidFill>
              </a:rPr>
              <a:t> </a:t>
            </a:r>
            <a:r>
              <a:rPr lang="en-US" altLang="en-US" sz="2800" b="1" i="1" dirty="0" err="1">
                <a:solidFill>
                  <a:srgbClr val="0000FF"/>
                </a:solidFill>
              </a:rPr>
              <a:t>yên</a:t>
            </a:r>
            <a:r>
              <a:rPr lang="en-US" altLang="en-US" sz="2800" b="1" i="1" dirty="0">
                <a:solidFill>
                  <a:srgbClr val="0000FF"/>
                </a:solidFill>
              </a:rPr>
              <a:t>, </a:t>
            </a:r>
            <a:r>
              <a:rPr lang="en-US" altLang="en-US" sz="2800" b="1" i="1" dirty="0" err="1">
                <a:solidFill>
                  <a:srgbClr val="0000FF"/>
                </a:solidFill>
              </a:rPr>
              <a:t>đấu</a:t>
            </a:r>
            <a:r>
              <a:rPr lang="en-US" altLang="en-US" sz="2800" b="1" i="1" dirty="0">
                <a:solidFill>
                  <a:srgbClr val="0000FF"/>
                </a:solidFill>
              </a:rPr>
              <a:t> </a:t>
            </a:r>
            <a:r>
              <a:rPr lang="en-US" altLang="en-US" sz="2800" b="1" i="1" dirty="0" err="1">
                <a:solidFill>
                  <a:srgbClr val="0000FF"/>
                </a:solidFill>
              </a:rPr>
              <a:t>tranh</a:t>
            </a:r>
            <a:r>
              <a:rPr lang="en-US" altLang="en-US" sz="2800" b="1" i="1" dirty="0">
                <a:solidFill>
                  <a:srgbClr val="0000FF"/>
                </a:solidFill>
              </a:rPr>
              <a:t>, </a:t>
            </a:r>
            <a:r>
              <a:rPr lang="en-US" altLang="en-US" sz="2800" b="1" i="1" dirty="0" err="1">
                <a:solidFill>
                  <a:srgbClr val="0000FF"/>
                </a:solidFill>
              </a:rPr>
              <a:t>thái</a:t>
            </a:r>
            <a:r>
              <a:rPr lang="en-US" altLang="en-US" sz="2800" b="1" i="1" dirty="0">
                <a:solidFill>
                  <a:srgbClr val="0000FF"/>
                </a:solidFill>
              </a:rPr>
              <a:t> </a:t>
            </a:r>
            <a:r>
              <a:rPr lang="en-US" altLang="en-US" sz="2800" b="1" i="1" dirty="0" err="1">
                <a:solidFill>
                  <a:srgbClr val="0000FF"/>
                </a:solidFill>
              </a:rPr>
              <a:t>bình</a:t>
            </a:r>
            <a:r>
              <a:rPr lang="en-US" altLang="en-US" sz="2800" b="1" dirty="0">
                <a:solidFill>
                  <a:srgbClr val="0000FF"/>
                </a:solidFill>
              </a:rPr>
              <a:t>.</a:t>
            </a:r>
          </a:p>
        </p:txBody>
      </p:sp>
      <p:sp>
        <p:nvSpPr>
          <p:cNvPr id="7" name="Cloud Callout 6"/>
          <p:cNvSpPr/>
          <p:nvPr/>
        </p:nvSpPr>
        <p:spPr>
          <a:xfrm>
            <a:off x="6629400" y="1447800"/>
            <a:ext cx="2646363" cy="1219200"/>
          </a:xfrm>
          <a:prstGeom prst="cloudCallout">
            <a:avLst/>
          </a:prstGeom>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rPr>
              <a:t>Đúng</a:t>
            </a:r>
            <a:r>
              <a:rPr lang="en-US" sz="2800" b="1" dirty="0">
                <a:solidFill>
                  <a:srgbClr val="FF0000"/>
                </a:solidFill>
              </a:rPr>
              <a:t> </a:t>
            </a:r>
            <a:r>
              <a:rPr lang="en-US" sz="2800" b="1" dirty="0" err="1">
                <a:solidFill>
                  <a:srgbClr val="FF0000"/>
                </a:solidFill>
              </a:rPr>
              <a:t>rồi</a:t>
            </a:r>
            <a:endParaRPr lang="en-US" sz="2800" b="1" dirty="0">
              <a:solidFill>
                <a:srgbClr val="FF0000"/>
              </a:solidFill>
            </a:endParaRPr>
          </a:p>
        </p:txBody>
      </p:sp>
      <p:sp>
        <p:nvSpPr>
          <p:cNvPr id="8" name="Cloud Callout 7"/>
          <p:cNvSpPr/>
          <p:nvPr/>
        </p:nvSpPr>
        <p:spPr>
          <a:xfrm>
            <a:off x="6858000" y="2667000"/>
            <a:ext cx="2646363" cy="1190625"/>
          </a:xfrm>
          <a:prstGeom prst="cloudCallout">
            <a:avLst/>
          </a:prstGeom>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rPr>
              <a:t>Sai</a:t>
            </a:r>
            <a:r>
              <a:rPr lang="en-US" sz="2800" b="1" dirty="0">
                <a:solidFill>
                  <a:srgbClr val="FF0000"/>
                </a:solidFill>
              </a:rPr>
              <a:t> </a:t>
            </a:r>
            <a:r>
              <a:rPr lang="en-US" sz="2800" b="1" dirty="0" err="1">
                <a:solidFill>
                  <a:srgbClr val="FF0000"/>
                </a:solidFill>
              </a:rPr>
              <a:t>rồi</a:t>
            </a:r>
            <a:endParaRPr lang="en-US" sz="2800" b="1" dirty="0">
              <a:solidFill>
                <a:srgbClr val="FF0000"/>
              </a:solidFill>
            </a:endParaRPr>
          </a:p>
        </p:txBody>
      </p:sp>
      <p:sp>
        <p:nvSpPr>
          <p:cNvPr id="9" name="Cloud Callout 8"/>
          <p:cNvSpPr/>
          <p:nvPr/>
        </p:nvSpPr>
        <p:spPr>
          <a:xfrm>
            <a:off x="7127875" y="3857625"/>
            <a:ext cx="2646363" cy="1149350"/>
          </a:xfrm>
          <a:prstGeom prst="cloudCallout">
            <a:avLst/>
          </a:prstGeom>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rPr>
              <a:t>Sai</a:t>
            </a:r>
            <a:r>
              <a:rPr lang="en-US" sz="2800" b="1" dirty="0">
                <a:solidFill>
                  <a:srgbClr val="FF0000"/>
                </a:solidFill>
              </a:rPr>
              <a:t> </a:t>
            </a:r>
            <a:r>
              <a:rPr lang="en-US" sz="2800" b="1" dirty="0" err="1">
                <a:solidFill>
                  <a:srgbClr val="FF0000"/>
                </a:solidFill>
              </a:rPr>
              <a:t>rồi</a:t>
            </a:r>
            <a:endParaRPr lang="en-US" sz="2800" b="1" dirty="0">
              <a:solidFill>
                <a:srgbClr val="FF0000"/>
              </a:solidFill>
            </a:endParaRPr>
          </a:p>
        </p:txBody>
      </p:sp>
      <p:sp>
        <p:nvSpPr>
          <p:cNvPr id="10" name="Cloud Callout 9"/>
          <p:cNvSpPr/>
          <p:nvPr/>
        </p:nvSpPr>
        <p:spPr>
          <a:xfrm>
            <a:off x="6829425" y="5006975"/>
            <a:ext cx="2646363" cy="1246188"/>
          </a:xfrm>
          <a:prstGeom prst="cloudCallout">
            <a:avLst/>
          </a:prstGeom>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rPr>
              <a:t>Sai</a:t>
            </a:r>
            <a:r>
              <a:rPr lang="en-US" sz="2800" b="1" dirty="0">
                <a:solidFill>
                  <a:srgbClr val="FF0000"/>
                </a:solidFill>
              </a:rPr>
              <a:t> </a:t>
            </a:r>
            <a:r>
              <a:rPr lang="en-US" sz="2800" b="1" dirty="0" err="1">
                <a:solidFill>
                  <a:srgbClr val="FF0000"/>
                </a:solidFill>
              </a:rPr>
              <a:t>rồi</a:t>
            </a:r>
            <a:endParaRPr lang="en-US" sz="2800" b="1" dirty="0">
              <a:solidFill>
                <a:srgbClr val="FF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75466309"/>
      </p:ext>
    </p:extLst>
  </p:cSld>
  <p:clrMapOvr>
    <a:masterClrMapping/>
  </p:clrMapOvr>
  <mc:AlternateContent xmlns:mc="http://schemas.openxmlformats.org/markup-compatibility/2006">
    <mc:Choice xmlns:p14="http://schemas.microsoft.com/office/powerpoint/2010/main" Requires="p14">
      <p:transition spd="slow" p14:dur="2000" advTm="64893"/>
    </mc:Choice>
    <mc:Fallback>
      <p:transition spd="slow" advTm="64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circle(in)">
                                      <p:cBhvr>
                                        <p:cTn id="48" dur="2000"/>
                                        <p:tgtEl>
                                          <p:spTgt spid="8"/>
                                        </p:tgtEl>
                                      </p:cBhvr>
                                    </p:animEffect>
                                  </p:childTnLst>
                                  <p:subTnLst>
                                    <p:audio>
                                      <p:cMediaNode>
                                        <p:cTn display="0" masterRel="sameClick">
                                          <p:stCondLst>
                                            <p:cond evt="begin" delay="0">
                                              <p:tn val="4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4"/>
                  </p:tgtEl>
                </p:cond>
              </p:nextCondLst>
            </p:seq>
            <p:seq concurrent="1" nextAc="seek">
              <p:cTn id="49" restart="whenNotActive" fill="hold" evtFilter="cancelBubble" nodeType="interactiveSeq">
                <p:stCondLst>
                  <p:cond evt="onClick" delay="0">
                    <p:tgtEl>
                      <p:spTgt spid="5"/>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ircle(in)">
                                      <p:cBhvr>
                                        <p:cTn id="54" dur="2000"/>
                                        <p:tgtEl>
                                          <p:spTgt spid="9"/>
                                        </p:tgtEl>
                                      </p:cBhvr>
                                    </p:animEffect>
                                  </p:childTnLst>
                                  <p:subTnLst>
                                    <p:audio>
                                      <p:cMediaNode>
                                        <p:cTn display="0" masterRel="sameClick">
                                          <p:stCondLst>
                                            <p:cond evt="begin" delay="0">
                                              <p:tn val="52"/>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circle(in)">
                                      <p:cBhvr>
                                        <p:cTn id="60" dur="2000"/>
                                        <p:tgtEl>
                                          <p:spTgt spid="10"/>
                                        </p:tgtEl>
                                      </p:cBhvr>
                                    </p:animEffect>
                                  </p:childTnLst>
                                  <p:subTnLst>
                                    <p:audio>
                                      <p:cMediaNode>
                                        <p:cTn display="0" masterRel="sameClick">
                                          <p:stCondLst>
                                            <p:cond evt="begin" delay="0">
                                              <p:tn val="58"/>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
                  </p:tgtEl>
                </p:cond>
              </p:nextCondLst>
            </p:seq>
            <p:audio isNarration="1">
              <p:cMediaNode vol="80000" showWhenStopped="0">
                <p:cTn id="61" fill="hold" display="0">
                  <p:stCondLst>
                    <p:cond delay="indefinite"/>
                  </p:stCondLst>
                  <p:endCondLst>
                    <p:cond evt="onStopAudio" delay="0">
                      <p:tgtEl>
                        <p:sldTgt/>
                      </p:tgtEl>
                    </p:cond>
                  </p:endCondLst>
                </p:cTn>
                <p:tgtEl>
                  <p:spTgt spid="2"/>
                </p:tgtEl>
              </p:cMediaNode>
            </p:audio>
          </p:childTnLst>
        </p:cTn>
      </p:par>
    </p:tnLst>
    <p:bldLst>
      <p:bldP spid="3" grpId="0" animBg="1"/>
      <p:bldP spid="4" grpId="0" animBg="1"/>
      <p:bldP spid="5" grpId="0" animBg="1"/>
      <p:bldP spid="6" grpId="0" animBg="1"/>
      <p:bldP spid="7" grpId="0" animBg="1"/>
      <p:bldP spid="8" grpId="0" animBg="1"/>
      <p:bldP spid="9" grpId="0" animBg="1"/>
      <p:bldP spid="10" grpId="0" animBg="1"/>
    </p:bldLst>
  </p:timing>
  <p:extLst>
    <p:ext uri="{E180D4A7-C9FB-4DFB-919C-405C955672EB}">
      <p14:showEvtLst xmlns:p14="http://schemas.microsoft.com/office/powerpoint/2010/main">
        <p14:triggerEvt type="onClick" time="31124" objId="3"/>
        <p14:triggerEvt type="onClick" time="36551" objId="4"/>
        <p14:triggerEvt type="onClick" time="43365" objId="5"/>
        <p14:triggerEvt type="onClick" time="50844" objId="6"/>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LOW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41484">
            <a:off x="3640138" y="144463"/>
            <a:ext cx="26162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CG11"/>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0" y="0"/>
            <a:ext cx="2208213" cy="2171700"/>
          </a:xfrm>
          <a:noFill/>
        </p:spPr>
      </p:pic>
      <p:pic>
        <p:nvPicPr>
          <p:cNvPr id="39941" name="Picture 5" descr="CG11"/>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0" y="4686300"/>
            <a:ext cx="2135188" cy="2171700"/>
          </a:xfrm>
          <a:noFill/>
        </p:spPr>
      </p:pic>
      <p:pic>
        <p:nvPicPr>
          <p:cNvPr id="39942" name="Picture 6" descr="CG11"/>
          <p:cNvPicPr>
            <a:picLocks noGrp="1" noChangeAspect="1" noChangeArrowheads="1"/>
          </p:cNvPicPr>
          <p:nvPr>
            <p:ph sz="quarter" idx="4"/>
          </p:nvPr>
        </p:nvPicPr>
        <p:blipFill>
          <a:blip r:embed="rId8">
            <a:extLst>
              <a:ext uri="{28A0092B-C50C-407E-A947-70E740481C1C}">
                <a14:useLocalDpi xmlns:a14="http://schemas.microsoft.com/office/drawing/2010/main" val="0"/>
              </a:ext>
            </a:extLst>
          </a:blip>
          <a:srcRect/>
          <a:stretch>
            <a:fillRect/>
          </a:stretch>
        </p:blipFill>
        <p:spPr>
          <a:xfrm>
            <a:off x="6972300" y="0"/>
            <a:ext cx="2171700" cy="2208213"/>
          </a:xfrm>
          <a:noFill/>
        </p:spPr>
      </p:pic>
      <p:pic>
        <p:nvPicPr>
          <p:cNvPr id="39943" name="Picture 7" descr="CG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9425" y="4583113"/>
            <a:ext cx="2314575"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WordArt 5"/>
          <p:cNvSpPr>
            <a:spLocks noChangeArrowheads="1" noChangeShapeType="1" noTextEdit="1"/>
          </p:cNvSpPr>
          <p:nvPr/>
        </p:nvSpPr>
        <p:spPr bwMode="auto">
          <a:xfrm>
            <a:off x="381000" y="2822575"/>
            <a:ext cx="8377238" cy="1366838"/>
          </a:xfrm>
          <a:prstGeom prst="rect">
            <a:avLst/>
          </a:prstGeom>
        </p:spPr>
        <p:txBody>
          <a:bodyPr wrap="none" fromWordArt="1">
            <a:prstTxWarp prst="textPlain">
              <a:avLst>
                <a:gd name="adj" fmla="val 50000"/>
              </a:avLst>
            </a:prstTxWarp>
          </a:bodyPr>
          <a:lstStyle/>
          <a:p>
            <a:pPr algn="ctr"/>
            <a:r>
              <a:rPr lang="vi-VN" sz="3600" kern="10">
                <a:ln w="19050">
                  <a:solidFill>
                    <a:srgbClr val="FF3300"/>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algn="ctr" rotWithShape="0">
                    <a:srgbClr val="990000"/>
                  </a:outerShdw>
                </a:effectLst>
                <a:latin typeface="Times New Roman"/>
                <a:cs typeface="Times New Roman"/>
              </a:rPr>
              <a:t>Tiết học đến đây đã hết.</a:t>
            </a:r>
          </a:p>
          <a:p>
            <a:pPr algn="ctr"/>
            <a:r>
              <a:rPr lang="vi-VN" sz="3600" kern="10">
                <a:ln w="19050">
                  <a:solidFill>
                    <a:srgbClr val="FF3300"/>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algn="ctr" rotWithShape="0">
                    <a:srgbClr val="990000"/>
                  </a:outerShdw>
                </a:effectLst>
                <a:latin typeface="Times New Roman"/>
                <a:cs typeface="Times New Roman"/>
              </a:rPr>
              <a:t>Chúc các em chăm ngoan học tốt !</a:t>
            </a:r>
            <a:endParaRPr lang="en-US" sz="3600" kern="10">
              <a:ln w="19050">
                <a:solidFill>
                  <a:srgbClr val="FF3300"/>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algn="ctr" rotWithShape="0">
                  <a:srgbClr val="990000"/>
                </a:outerShdw>
              </a:effectLst>
              <a:latin typeface="Times New Roman"/>
              <a:cs typeface="Times New Roman"/>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40749164"/>
      </p:ext>
    </p:extLst>
  </p:cSld>
  <p:clrMapOvr>
    <a:masterClrMapping/>
  </p:clrMapOvr>
  <p:transition advTm="1190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31" presetClass="entr" presetSubtype="0" fill="hold" nodeType="afterEffect">
                                  <p:stCondLst>
                                    <p:cond delay="0"/>
                                  </p:stCondLst>
                                  <p:iterate type="lt">
                                    <p:tmPct val="5000"/>
                                  </p:iterate>
                                  <p:childTnLst>
                                    <p:set>
                                      <p:cBhvr>
                                        <p:cTn id="9" dur="1" fill="hold">
                                          <p:stCondLst>
                                            <p:cond delay="0"/>
                                          </p:stCondLst>
                                        </p:cTn>
                                        <p:tgtEl>
                                          <p:spTgt spid="39940"/>
                                        </p:tgtEl>
                                        <p:attrNameLst>
                                          <p:attrName>style.visibility</p:attrName>
                                        </p:attrNameLst>
                                      </p:cBhvr>
                                      <p:to>
                                        <p:strVal val="visible"/>
                                      </p:to>
                                    </p:set>
                                    <p:anim calcmode="lin" valueType="num">
                                      <p:cBhvr>
                                        <p:cTn id="10" dur="1000" fill="hold"/>
                                        <p:tgtEl>
                                          <p:spTgt spid="39940"/>
                                        </p:tgtEl>
                                        <p:attrNameLst>
                                          <p:attrName>ppt_w</p:attrName>
                                        </p:attrNameLst>
                                      </p:cBhvr>
                                      <p:tavLst>
                                        <p:tav tm="0">
                                          <p:val>
                                            <p:fltVal val="0"/>
                                          </p:val>
                                        </p:tav>
                                        <p:tav tm="100000">
                                          <p:val>
                                            <p:strVal val="#ppt_w"/>
                                          </p:val>
                                        </p:tav>
                                      </p:tavLst>
                                    </p:anim>
                                    <p:anim calcmode="lin" valueType="num">
                                      <p:cBhvr>
                                        <p:cTn id="11" dur="1000" fill="hold"/>
                                        <p:tgtEl>
                                          <p:spTgt spid="39940"/>
                                        </p:tgtEl>
                                        <p:attrNameLst>
                                          <p:attrName>ppt_h</p:attrName>
                                        </p:attrNameLst>
                                      </p:cBhvr>
                                      <p:tavLst>
                                        <p:tav tm="0">
                                          <p:val>
                                            <p:fltVal val="0"/>
                                          </p:val>
                                        </p:tav>
                                        <p:tav tm="100000">
                                          <p:val>
                                            <p:strVal val="#ppt_h"/>
                                          </p:val>
                                        </p:tav>
                                      </p:tavLst>
                                    </p:anim>
                                    <p:anim calcmode="lin" valueType="num">
                                      <p:cBhvr>
                                        <p:cTn id="12" dur="1000" fill="hold"/>
                                        <p:tgtEl>
                                          <p:spTgt spid="39940"/>
                                        </p:tgtEl>
                                        <p:attrNameLst>
                                          <p:attrName>style.rotation</p:attrName>
                                        </p:attrNameLst>
                                      </p:cBhvr>
                                      <p:tavLst>
                                        <p:tav tm="0">
                                          <p:val>
                                            <p:fltVal val="90"/>
                                          </p:val>
                                        </p:tav>
                                        <p:tav tm="100000">
                                          <p:val>
                                            <p:fltVal val="0"/>
                                          </p:val>
                                        </p:tav>
                                      </p:tavLst>
                                    </p:anim>
                                    <p:animEffect transition="in" filter="fade">
                                      <p:cBhvr>
                                        <p:cTn id="13" dur="1000"/>
                                        <p:tgtEl>
                                          <p:spTgt spid="39940"/>
                                        </p:tgtEl>
                                      </p:cBhvr>
                                    </p:animEffect>
                                  </p:childTnLst>
                                </p:cTn>
                              </p:par>
                            </p:childTnLst>
                          </p:cTn>
                        </p:par>
                        <p:par>
                          <p:cTn id="14" fill="hold" nodeType="afterGroup">
                            <p:stCondLst>
                              <p:cond delay="1000"/>
                            </p:stCondLst>
                            <p:childTnLst>
                              <p:par>
                                <p:cTn id="15" presetID="31" presetClass="entr" presetSubtype="0" fill="hold" nodeType="afterEffect">
                                  <p:stCondLst>
                                    <p:cond delay="0"/>
                                  </p:stCondLst>
                                  <p:iterate type="lt">
                                    <p:tmPct val="5000"/>
                                  </p:iterate>
                                  <p:childTnLst>
                                    <p:set>
                                      <p:cBhvr>
                                        <p:cTn id="16" dur="1" fill="hold">
                                          <p:stCondLst>
                                            <p:cond delay="0"/>
                                          </p:stCondLst>
                                        </p:cTn>
                                        <p:tgtEl>
                                          <p:spTgt spid="39941"/>
                                        </p:tgtEl>
                                        <p:attrNameLst>
                                          <p:attrName>style.visibility</p:attrName>
                                        </p:attrNameLst>
                                      </p:cBhvr>
                                      <p:to>
                                        <p:strVal val="visible"/>
                                      </p:to>
                                    </p:set>
                                    <p:anim calcmode="lin" valueType="num">
                                      <p:cBhvr>
                                        <p:cTn id="17" dur="1000" fill="hold"/>
                                        <p:tgtEl>
                                          <p:spTgt spid="39941"/>
                                        </p:tgtEl>
                                        <p:attrNameLst>
                                          <p:attrName>ppt_w</p:attrName>
                                        </p:attrNameLst>
                                      </p:cBhvr>
                                      <p:tavLst>
                                        <p:tav tm="0">
                                          <p:val>
                                            <p:fltVal val="0"/>
                                          </p:val>
                                        </p:tav>
                                        <p:tav tm="100000">
                                          <p:val>
                                            <p:strVal val="#ppt_w"/>
                                          </p:val>
                                        </p:tav>
                                      </p:tavLst>
                                    </p:anim>
                                    <p:anim calcmode="lin" valueType="num">
                                      <p:cBhvr>
                                        <p:cTn id="18" dur="1000" fill="hold"/>
                                        <p:tgtEl>
                                          <p:spTgt spid="39941"/>
                                        </p:tgtEl>
                                        <p:attrNameLst>
                                          <p:attrName>ppt_h</p:attrName>
                                        </p:attrNameLst>
                                      </p:cBhvr>
                                      <p:tavLst>
                                        <p:tav tm="0">
                                          <p:val>
                                            <p:fltVal val="0"/>
                                          </p:val>
                                        </p:tav>
                                        <p:tav tm="100000">
                                          <p:val>
                                            <p:strVal val="#ppt_h"/>
                                          </p:val>
                                        </p:tav>
                                      </p:tavLst>
                                    </p:anim>
                                    <p:anim calcmode="lin" valueType="num">
                                      <p:cBhvr>
                                        <p:cTn id="19" dur="1000" fill="hold"/>
                                        <p:tgtEl>
                                          <p:spTgt spid="39941"/>
                                        </p:tgtEl>
                                        <p:attrNameLst>
                                          <p:attrName>style.rotation</p:attrName>
                                        </p:attrNameLst>
                                      </p:cBhvr>
                                      <p:tavLst>
                                        <p:tav tm="0">
                                          <p:val>
                                            <p:fltVal val="90"/>
                                          </p:val>
                                        </p:tav>
                                        <p:tav tm="100000">
                                          <p:val>
                                            <p:fltVal val="0"/>
                                          </p:val>
                                        </p:tav>
                                      </p:tavLst>
                                    </p:anim>
                                    <p:animEffect transition="in" filter="fade">
                                      <p:cBhvr>
                                        <p:cTn id="20" dur="1000"/>
                                        <p:tgtEl>
                                          <p:spTgt spid="39941"/>
                                        </p:tgtEl>
                                      </p:cBhvr>
                                    </p:animEffect>
                                  </p:childTnLst>
                                </p:cTn>
                              </p:par>
                            </p:childTnLst>
                          </p:cTn>
                        </p:par>
                        <p:par>
                          <p:cTn id="21" fill="hold" nodeType="afterGroup">
                            <p:stCondLst>
                              <p:cond delay="2000"/>
                            </p:stCondLst>
                            <p:childTnLst>
                              <p:par>
                                <p:cTn id="22" presetID="31" presetClass="entr" presetSubtype="0" fill="hold" nodeType="afterEffect">
                                  <p:stCondLst>
                                    <p:cond delay="0"/>
                                  </p:stCondLst>
                                  <p:iterate type="lt">
                                    <p:tmPct val="5000"/>
                                  </p:iterate>
                                  <p:childTnLst>
                                    <p:set>
                                      <p:cBhvr>
                                        <p:cTn id="23" dur="1" fill="hold">
                                          <p:stCondLst>
                                            <p:cond delay="0"/>
                                          </p:stCondLst>
                                        </p:cTn>
                                        <p:tgtEl>
                                          <p:spTgt spid="39942"/>
                                        </p:tgtEl>
                                        <p:attrNameLst>
                                          <p:attrName>style.visibility</p:attrName>
                                        </p:attrNameLst>
                                      </p:cBhvr>
                                      <p:to>
                                        <p:strVal val="visible"/>
                                      </p:to>
                                    </p:set>
                                    <p:anim calcmode="lin" valueType="num">
                                      <p:cBhvr>
                                        <p:cTn id="24" dur="1000" fill="hold"/>
                                        <p:tgtEl>
                                          <p:spTgt spid="39942"/>
                                        </p:tgtEl>
                                        <p:attrNameLst>
                                          <p:attrName>ppt_w</p:attrName>
                                        </p:attrNameLst>
                                      </p:cBhvr>
                                      <p:tavLst>
                                        <p:tav tm="0">
                                          <p:val>
                                            <p:fltVal val="0"/>
                                          </p:val>
                                        </p:tav>
                                        <p:tav tm="100000">
                                          <p:val>
                                            <p:strVal val="#ppt_w"/>
                                          </p:val>
                                        </p:tav>
                                      </p:tavLst>
                                    </p:anim>
                                    <p:anim calcmode="lin" valueType="num">
                                      <p:cBhvr>
                                        <p:cTn id="25" dur="1000" fill="hold"/>
                                        <p:tgtEl>
                                          <p:spTgt spid="39942"/>
                                        </p:tgtEl>
                                        <p:attrNameLst>
                                          <p:attrName>ppt_h</p:attrName>
                                        </p:attrNameLst>
                                      </p:cBhvr>
                                      <p:tavLst>
                                        <p:tav tm="0">
                                          <p:val>
                                            <p:fltVal val="0"/>
                                          </p:val>
                                        </p:tav>
                                        <p:tav tm="100000">
                                          <p:val>
                                            <p:strVal val="#ppt_h"/>
                                          </p:val>
                                        </p:tav>
                                      </p:tavLst>
                                    </p:anim>
                                    <p:anim calcmode="lin" valueType="num">
                                      <p:cBhvr>
                                        <p:cTn id="26" dur="1000" fill="hold"/>
                                        <p:tgtEl>
                                          <p:spTgt spid="39942"/>
                                        </p:tgtEl>
                                        <p:attrNameLst>
                                          <p:attrName>style.rotation</p:attrName>
                                        </p:attrNameLst>
                                      </p:cBhvr>
                                      <p:tavLst>
                                        <p:tav tm="0">
                                          <p:val>
                                            <p:fltVal val="90"/>
                                          </p:val>
                                        </p:tav>
                                        <p:tav tm="100000">
                                          <p:val>
                                            <p:fltVal val="0"/>
                                          </p:val>
                                        </p:tav>
                                      </p:tavLst>
                                    </p:anim>
                                    <p:animEffect transition="in" filter="fade">
                                      <p:cBhvr>
                                        <p:cTn id="27" dur="1000"/>
                                        <p:tgtEl>
                                          <p:spTgt spid="39942"/>
                                        </p:tgtEl>
                                      </p:cBhvr>
                                    </p:animEffect>
                                  </p:childTnLst>
                                </p:cTn>
                              </p:par>
                            </p:childTnLst>
                          </p:cTn>
                        </p:par>
                        <p:par>
                          <p:cTn id="28" fill="hold" nodeType="afterGroup">
                            <p:stCondLst>
                              <p:cond delay="3000"/>
                            </p:stCondLst>
                            <p:childTnLst>
                              <p:par>
                                <p:cTn id="29" presetID="31" presetClass="entr" presetSubtype="0" fill="hold" nodeType="afterEffect">
                                  <p:stCondLst>
                                    <p:cond delay="0"/>
                                  </p:stCondLst>
                                  <p:iterate type="lt">
                                    <p:tmPct val="5000"/>
                                  </p:iterate>
                                  <p:childTnLst>
                                    <p:set>
                                      <p:cBhvr>
                                        <p:cTn id="30" dur="1" fill="hold">
                                          <p:stCondLst>
                                            <p:cond delay="0"/>
                                          </p:stCondLst>
                                        </p:cTn>
                                        <p:tgtEl>
                                          <p:spTgt spid="39943"/>
                                        </p:tgtEl>
                                        <p:attrNameLst>
                                          <p:attrName>style.visibility</p:attrName>
                                        </p:attrNameLst>
                                      </p:cBhvr>
                                      <p:to>
                                        <p:strVal val="visible"/>
                                      </p:to>
                                    </p:set>
                                    <p:anim calcmode="lin" valueType="num">
                                      <p:cBhvr>
                                        <p:cTn id="31" dur="1000" fill="hold"/>
                                        <p:tgtEl>
                                          <p:spTgt spid="39943"/>
                                        </p:tgtEl>
                                        <p:attrNameLst>
                                          <p:attrName>ppt_w</p:attrName>
                                        </p:attrNameLst>
                                      </p:cBhvr>
                                      <p:tavLst>
                                        <p:tav tm="0">
                                          <p:val>
                                            <p:fltVal val="0"/>
                                          </p:val>
                                        </p:tav>
                                        <p:tav tm="100000">
                                          <p:val>
                                            <p:strVal val="#ppt_w"/>
                                          </p:val>
                                        </p:tav>
                                      </p:tavLst>
                                    </p:anim>
                                    <p:anim calcmode="lin" valueType="num">
                                      <p:cBhvr>
                                        <p:cTn id="32" dur="1000" fill="hold"/>
                                        <p:tgtEl>
                                          <p:spTgt spid="39943"/>
                                        </p:tgtEl>
                                        <p:attrNameLst>
                                          <p:attrName>ppt_h</p:attrName>
                                        </p:attrNameLst>
                                      </p:cBhvr>
                                      <p:tavLst>
                                        <p:tav tm="0">
                                          <p:val>
                                            <p:fltVal val="0"/>
                                          </p:val>
                                        </p:tav>
                                        <p:tav tm="100000">
                                          <p:val>
                                            <p:strVal val="#ppt_h"/>
                                          </p:val>
                                        </p:tav>
                                      </p:tavLst>
                                    </p:anim>
                                    <p:anim calcmode="lin" valueType="num">
                                      <p:cBhvr>
                                        <p:cTn id="33" dur="1000" fill="hold"/>
                                        <p:tgtEl>
                                          <p:spTgt spid="39943"/>
                                        </p:tgtEl>
                                        <p:attrNameLst>
                                          <p:attrName>style.rotation</p:attrName>
                                        </p:attrNameLst>
                                      </p:cBhvr>
                                      <p:tavLst>
                                        <p:tav tm="0">
                                          <p:val>
                                            <p:fltVal val="90"/>
                                          </p:val>
                                        </p:tav>
                                        <p:tav tm="100000">
                                          <p:val>
                                            <p:fltVal val="0"/>
                                          </p:val>
                                        </p:tav>
                                      </p:tavLst>
                                    </p:anim>
                                    <p:animEffect transition="in" filter="fade">
                                      <p:cBhvr>
                                        <p:cTn id="34" dur="1000"/>
                                        <p:tgtEl>
                                          <p:spTgt spid="39943"/>
                                        </p:tgtEl>
                                      </p:cBhvr>
                                    </p:animEffect>
                                  </p:childTnLst>
                                </p:cTn>
                              </p:par>
                            </p:childTnLst>
                          </p:cTn>
                        </p:par>
                        <p:par>
                          <p:cTn id="35" fill="hold" nodeType="afterGroup">
                            <p:stCondLst>
                              <p:cond delay="4000"/>
                            </p:stCondLst>
                            <p:childTnLst>
                              <p:par>
                                <p:cTn id="36" presetID="52" presetClass="entr" presetSubtype="0" fill="hold" nodeType="afterEffect">
                                  <p:stCondLst>
                                    <p:cond delay="0"/>
                                  </p:stCondLst>
                                  <p:childTnLst>
                                    <p:set>
                                      <p:cBhvr>
                                        <p:cTn id="37" dur="1" fill="hold">
                                          <p:stCondLst>
                                            <p:cond delay="0"/>
                                          </p:stCondLst>
                                        </p:cTn>
                                        <p:tgtEl>
                                          <p:spTgt spid="39938"/>
                                        </p:tgtEl>
                                        <p:attrNameLst>
                                          <p:attrName>style.visibility</p:attrName>
                                        </p:attrNameLst>
                                      </p:cBhvr>
                                      <p:to>
                                        <p:strVal val="visible"/>
                                      </p:to>
                                    </p:set>
                                    <p:animScale>
                                      <p:cBhvr>
                                        <p:cTn id="38" dur="1000" decel="50000" fill="hold">
                                          <p:stCondLst>
                                            <p:cond delay="0"/>
                                          </p:stCondLst>
                                        </p:cTn>
                                        <p:tgtEl>
                                          <p:spTgt spid="399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39938"/>
                                        </p:tgtEl>
                                        <p:attrNameLst>
                                          <p:attrName>ppt_x</p:attrName>
                                          <p:attrName>ppt_y</p:attrName>
                                        </p:attrNameLst>
                                      </p:cBhvr>
                                    </p:animMotion>
                                    <p:animEffect transition="in" filter="fade">
                                      <p:cBhvr>
                                        <p:cTn id="40" dur="1000"/>
                                        <p:tgtEl>
                                          <p:spTgt spid="3993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4" name="Text Box 14"/>
          <p:cNvSpPr txBox="1">
            <a:spLocks noChangeArrowheads="1"/>
          </p:cNvSpPr>
          <p:nvPr/>
        </p:nvSpPr>
        <p:spPr bwMode="auto">
          <a:xfrm>
            <a:off x="838200" y="5029200"/>
            <a:ext cx="8077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buFont typeface="Arial" charset="0"/>
              <a:buChar char="•"/>
            </a:pPr>
            <a:r>
              <a:rPr lang="en-US" altLang="en-US" sz="2800" i="1">
                <a:solidFill>
                  <a:srgbClr val="0000FF"/>
                </a:solidFill>
                <a:cs typeface="Times New Roman" pitchFamily="18" charset="0"/>
              </a:rPr>
              <a:t>Thế nào là từ trái nghĩa?</a:t>
            </a:r>
          </a:p>
          <a:p>
            <a:pPr eaLnBrk="1" hangingPunct="1">
              <a:buFont typeface="Arial" charset="0"/>
              <a:buChar char="•"/>
            </a:pPr>
            <a:r>
              <a:rPr lang="en-US" altLang="en-US" sz="2800" i="1">
                <a:solidFill>
                  <a:srgbClr val="0000FF"/>
                </a:solidFill>
                <a:cs typeface="Times New Roman" pitchFamily="18" charset="0"/>
              </a:rPr>
              <a:t> Cho ví dụ về cặp từ trái nghĩa nói về phẩm chất.</a:t>
            </a:r>
          </a:p>
        </p:txBody>
      </p:sp>
      <p:sp>
        <p:nvSpPr>
          <p:cNvPr id="23557" name="WordArt 5"/>
          <p:cNvSpPr>
            <a:spLocks noChangeArrowheads="1" noChangeShapeType="1" noTextEdit="1"/>
          </p:cNvSpPr>
          <p:nvPr/>
        </p:nvSpPr>
        <p:spPr bwMode="auto">
          <a:xfrm>
            <a:off x="2667000" y="4343400"/>
            <a:ext cx="3505200" cy="371475"/>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KIỂM TRA BÀI CŨ.</a:t>
            </a:r>
          </a:p>
        </p:txBody>
      </p:sp>
      <p:pic>
        <p:nvPicPr>
          <p:cNvPr id="3076" name="Picture 6" descr="Cau ho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9088" y="4905375"/>
            <a:ext cx="457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p>
        </p:txBody>
      </p:sp>
      <p:sp>
        <p:nvSpPr>
          <p:cNvPr id="3078" name="TextBox 1"/>
          <p:cNvSpPr txBox="1">
            <a:spLocks noChangeArrowheads="1"/>
          </p:cNvSpPr>
          <p:nvPr/>
        </p:nvSpPr>
        <p:spPr bwMode="auto">
          <a:xfrm>
            <a:off x="2362200" y="228600"/>
            <a:ext cx="403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400"/>
              <a:t>                    </a:t>
            </a:r>
            <a:r>
              <a:rPr lang="en-US" sz="2400">
                <a:solidFill>
                  <a:srgbClr val="FF0000"/>
                </a:solidFill>
              </a:rPr>
              <a:t>BÀI 5A</a:t>
            </a:r>
          </a:p>
          <a:p>
            <a:r>
              <a:rPr lang="en-US" sz="2400">
                <a:solidFill>
                  <a:srgbClr val="FF0000"/>
                </a:solidFill>
              </a:rPr>
              <a:t>        TÌNH HỮU NGHỊ</a:t>
            </a:r>
          </a:p>
          <a:p>
            <a:r>
              <a:rPr lang="en-US" sz="2400"/>
              <a:t>                   (Tiết 3)</a:t>
            </a:r>
          </a:p>
        </p:txBody>
      </p:sp>
      <p:sp>
        <p:nvSpPr>
          <p:cNvPr id="3" name="Flowchart: Alternate Process 2"/>
          <p:cNvSpPr/>
          <p:nvPr/>
        </p:nvSpPr>
        <p:spPr>
          <a:xfrm>
            <a:off x="1143000" y="1524000"/>
            <a:ext cx="7048500" cy="1752600"/>
          </a:xfrm>
          <a:prstGeom prst="flowChartAlternateProcess">
            <a:avLst/>
          </a:prstGeom>
          <a:ln w="28575">
            <a:solidFill>
              <a:srgbClr val="0000FF"/>
            </a:solidFill>
          </a:ln>
        </p:spPr>
        <p:style>
          <a:lnRef idx="2">
            <a:schemeClr val="dk1"/>
          </a:lnRef>
          <a:fillRef idx="1">
            <a:schemeClr val="lt1"/>
          </a:fillRef>
          <a:effectRef idx="0">
            <a:schemeClr val="dk1"/>
          </a:effectRef>
          <a:fontRef idx="minor">
            <a:schemeClr val="dk1"/>
          </a:fontRef>
        </p:style>
        <p:txBody>
          <a:bodyPr anchor="ctr"/>
          <a:lstStyle/>
          <a:p>
            <a:pPr>
              <a:defRPr/>
            </a:pPr>
            <a:endParaRPr lang="en-US" sz="2400" dirty="0">
              <a:solidFill>
                <a:srgbClr val="00B050"/>
              </a:solidFill>
              <a:latin typeface="Times New Roman" pitchFamily="18" charset="0"/>
              <a:cs typeface="Times New Roman" pitchFamily="18" charset="0"/>
            </a:endParaRPr>
          </a:p>
          <a:p>
            <a:pPr marL="342900" indent="-342900">
              <a:buFont typeface="Wingdings" pitchFamily="2" charset="2"/>
              <a:buChar char="Ø"/>
              <a:defRPr/>
            </a:pPr>
            <a:r>
              <a:rPr lang="en-US" sz="2400" dirty="0" err="1">
                <a:solidFill>
                  <a:srgbClr val="00B050"/>
                </a:solidFill>
                <a:latin typeface="Times New Roman" pitchFamily="18" charset="0"/>
                <a:cs typeface="Times New Roman" pitchFamily="18" charset="0"/>
              </a:rPr>
              <a:t>Sau</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bài</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học</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hs</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biết</a:t>
            </a:r>
            <a:r>
              <a:rPr lang="en-US" sz="2400" dirty="0">
                <a:solidFill>
                  <a:srgbClr val="00B050"/>
                </a:solidFill>
                <a:latin typeface="Times New Roman" pitchFamily="18" charset="0"/>
                <a:cs typeface="Times New Roman" pitchFamily="18" charset="0"/>
              </a:rPr>
              <a:t>: </a:t>
            </a:r>
          </a:p>
          <a:p>
            <a:pPr>
              <a:defRPr/>
            </a:pPr>
            <a:r>
              <a:rPr lang="en-US" sz="2400" dirty="0" err="1">
                <a:solidFill>
                  <a:srgbClr val="00B050"/>
                </a:solidFill>
                <a:latin typeface="Times New Roman" pitchFamily="18" charset="0"/>
                <a:cs typeface="Times New Roman" pitchFamily="18" charset="0"/>
              </a:rPr>
              <a:t>Nghĩa</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của</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từ</a:t>
            </a:r>
            <a:r>
              <a:rPr lang="en-US" sz="2400" dirty="0">
                <a:solidFill>
                  <a:srgbClr val="00B050"/>
                </a:solidFill>
                <a:latin typeface="Times New Roman" pitchFamily="18" charset="0"/>
                <a:cs typeface="Times New Roman" pitchFamily="18" charset="0"/>
              </a:rPr>
              <a:t> </a:t>
            </a:r>
            <a:r>
              <a:rPr lang="en-US" sz="2400" i="1" dirty="0" err="1">
                <a:solidFill>
                  <a:srgbClr val="00B050"/>
                </a:solidFill>
                <a:latin typeface="Times New Roman" pitchFamily="18" charset="0"/>
                <a:cs typeface="Times New Roman" pitchFamily="18" charset="0"/>
              </a:rPr>
              <a:t>hòa</a:t>
            </a:r>
            <a:r>
              <a:rPr lang="en-US" sz="2400" i="1" dirty="0">
                <a:solidFill>
                  <a:srgbClr val="00B050"/>
                </a:solidFill>
                <a:latin typeface="Times New Roman" pitchFamily="18" charset="0"/>
                <a:cs typeface="Times New Roman" pitchFamily="18" charset="0"/>
              </a:rPr>
              <a:t> </a:t>
            </a:r>
            <a:r>
              <a:rPr lang="en-US" sz="2400" i="1" dirty="0" err="1">
                <a:solidFill>
                  <a:srgbClr val="00B050"/>
                </a:solidFill>
                <a:latin typeface="Times New Roman" pitchFamily="18" charset="0"/>
                <a:cs typeface="Times New Roman" pitchFamily="18" charset="0"/>
              </a:rPr>
              <a:t>bình</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tìm</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từ</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đồng</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nghĩa</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đặt</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câu</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viết</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đoạn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văn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về</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chủ</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đề</a:t>
            </a:r>
            <a:r>
              <a:rPr lang="en-US" sz="2400" dirty="0">
                <a:solidFill>
                  <a:srgbClr val="00B050"/>
                </a:solidFill>
                <a:latin typeface="Times New Roman" pitchFamily="18" charset="0"/>
                <a:cs typeface="Times New Roman" pitchFamily="18" charset="0"/>
              </a:rPr>
              <a:t> </a:t>
            </a:r>
            <a:r>
              <a:rPr lang="en-US" sz="2400" i="1" dirty="0" err="1">
                <a:solidFill>
                  <a:srgbClr val="00B050"/>
                </a:solidFill>
                <a:latin typeface="Times New Roman" pitchFamily="18" charset="0"/>
                <a:cs typeface="Times New Roman" pitchFamily="18" charset="0"/>
              </a:rPr>
              <a:t>hòa</a:t>
            </a:r>
            <a:r>
              <a:rPr lang="en-US" sz="2400" i="1" dirty="0">
                <a:solidFill>
                  <a:srgbClr val="00B050"/>
                </a:solidFill>
                <a:latin typeface="Times New Roman" pitchFamily="18" charset="0"/>
                <a:cs typeface="Times New Roman" pitchFamily="18" charset="0"/>
              </a:rPr>
              <a:t> </a:t>
            </a:r>
            <a:r>
              <a:rPr lang="en-US" sz="2400" i="1" dirty="0" err="1">
                <a:solidFill>
                  <a:srgbClr val="00B050"/>
                </a:solidFill>
                <a:latin typeface="Times New Roman" pitchFamily="18" charset="0"/>
                <a:cs typeface="Times New Roman" pitchFamily="18" charset="0"/>
              </a:rPr>
              <a:t>bình</a:t>
            </a:r>
            <a:r>
              <a:rPr lang="en-US" sz="2400" dirty="0">
                <a:solidFill>
                  <a:srgbClr val="00B050"/>
                </a:solidFill>
                <a:latin typeface="Times New Roman" pitchFamily="18" charset="0"/>
                <a:cs typeface="Times New Roman" pitchFamily="18" charset="0"/>
              </a:rPr>
              <a:t>.</a:t>
            </a:r>
          </a:p>
        </p:txBody>
      </p:sp>
      <p:sp>
        <p:nvSpPr>
          <p:cNvPr id="3080" name="TextBox 3"/>
          <p:cNvSpPr txBox="1">
            <a:spLocks noChangeArrowheads="1"/>
          </p:cNvSpPr>
          <p:nvPr/>
        </p:nvSpPr>
        <p:spPr bwMode="auto">
          <a:xfrm>
            <a:off x="3924300" y="1524000"/>
            <a:ext cx="190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400" b="1"/>
              <a:t>Mục tiêu</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73022769"/>
      </p:ext>
    </p:extLst>
  </p:cSld>
  <p:clrMapOvr>
    <a:masterClrMapping/>
  </p:clrMapOvr>
  <p:transition advTm="4339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3557"/>
                                        </p:tgtEl>
                                        <p:attrNameLst>
                                          <p:attrName>style.visibility</p:attrName>
                                        </p:attrNameLst>
                                      </p:cBhvr>
                                      <p:to>
                                        <p:strVal val="visible"/>
                                      </p:to>
                                    </p:set>
                                    <p:anim calcmode="lin" valueType="num">
                                      <p:cBhvr additive="base">
                                        <p:cTn id="11" dur="500" fill="hold"/>
                                        <p:tgtEl>
                                          <p:spTgt spid="23557"/>
                                        </p:tgtEl>
                                        <p:attrNameLst>
                                          <p:attrName>ppt_x</p:attrName>
                                        </p:attrNameLst>
                                      </p:cBhvr>
                                      <p:tavLst>
                                        <p:tav tm="0">
                                          <p:val>
                                            <p:strVal val="#ppt_x"/>
                                          </p:val>
                                        </p:tav>
                                        <p:tav tm="100000">
                                          <p:val>
                                            <p:strVal val="#ppt_x"/>
                                          </p:val>
                                        </p:tav>
                                      </p:tavLst>
                                    </p:anim>
                                    <p:anim calcmode="lin" valueType="num">
                                      <p:cBhvr additive="base">
                                        <p:cTn id="12" dur="500" fill="hold"/>
                                        <p:tgtEl>
                                          <p:spTgt spid="2355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71694"/>
                                        </p:tgtEl>
                                        <p:attrNameLst>
                                          <p:attrName>style.visibility</p:attrName>
                                        </p:attrNameLst>
                                      </p:cBhvr>
                                      <p:to>
                                        <p:strVal val="visible"/>
                                      </p:to>
                                    </p:set>
                                    <p:anim calcmode="discrete" valueType="clr">
                                      <p:cBhvr override="childStyle">
                                        <p:cTn id="17" dur="80"/>
                                        <p:tgtEl>
                                          <p:spTgt spid="7169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71694"/>
                                        </p:tgtEl>
                                        <p:attrNameLst>
                                          <p:attrName>fillcolor</p:attrName>
                                        </p:attrNameLst>
                                      </p:cBhvr>
                                      <p:tavLst>
                                        <p:tav tm="0">
                                          <p:val>
                                            <p:clrVal>
                                              <a:schemeClr val="accent2"/>
                                            </p:clrVal>
                                          </p:val>
                                        </p:tav>
                                        <p:tav tm="50000">
                                          <p:val>
                                            <p:clrVal>
                                              <a:schemeClr val="hlink"/>
                                            </p:clrVal>
                                          </p:val>
                                        </p:tav>
                                      </p:tavLst>
                                    </p:anim>
                                    <p:set>
                                      <p:cBhvr>
                                        <p:cTn id="19" dur="80"/>
                                        <p:tgtEl>
                                          <p:spTgt spid="7169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71694" grpId="0"/>
      <p:bldP spid="2355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350" y="1295400"/>
            <a:ext cx="9132888" cy="5410200"/>
            <a:chOff x="6350" y="1295400"/>
            <a:chExt cx="9132888" cy="5410200"/>
          </a:xfrm>
        </p:grpSpPr>
        <p:pic>
          <p:nvPicPr>
            <p:cNvPr id="4098" name="Picture 13" descr="863128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50" y="4572000"/>
              <a:ext cx="27066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Hoat_Hinh_3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98763" y="4548188"/>
              <a:ext cx="3157537"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9" descr="Dong_Vat_1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30900" y="4548188"/>
              <a:ext cx="3117850"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descr="Hoat_Hinh_1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350" y="2736850"/>
              <a:ext cx="29019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1" descr="863129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874963" y="2832100"/>
              <a:ext cx="2992437"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863129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843588" y="2854325"/>
              <a:ext cx="3246437"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4" descr="8631289"/>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1438" y="1295400"/>
              <a:ext cx="273685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5" descr="8631288"/>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860675" y="1295400"/>
              <a:ext cx="30480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16" descr="8631287"/>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908675" y="1295400"/>
              <a:ext cx="3230563"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28" name="Hong dam dau - Be Hong Ngoc [NCT 3946020002].mp3">
            <a:hlinkClick r:id="" action="ppaction://media"/>
          </p:cNvPr>
          <p:cNvPicPr>
            <a:picLocks noRot="1" noChangeAspect="1" noChangeArrowheads="1"/>
          </p:cNvPicPr>
          <p:nvPr>
            <a:audioFile r:link="rId1"/>
          </p:nvPr>
        </p:nvPicPr>
        <p:blipFill>
          <a:blip r:embed="rId1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Rectangle 36"/>
          <p:cNvSpPr>
            <a:spLocks noChangeArrowheads="1"/>
          </p:cNvSpPr>
          <p:nvPr/>
        </p:nvSpPr>
        <p:spPr bwMode="auto">
          <a:xfrm>
            <a:off x="0" y="26988"/>
            <a:ext cx="9144000" cy="6791325"/>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4109" name="Rounded Rectangle 1">
            <a:hlinkClick r:id="rId15" action="ppaction://hlinkfile"/>
          </p:cNvPr>
          <p:cNvSpPr>
            <a:spLocks noChangeArrowheads="1"/>
          </p:cNvSpPr>
          <p:nvPr/>
        </p:nvSpPr>
        <p:spPr bwMode="auto">
          <a:xfrm>
            <a:off x="1439863" y="187325"/>
            <a:ext cx="6781800" cy="990600"/>
          </a:xfrm>
          <a:prstGeom prst="roundRect">
            <a:avLst>
              <a:gd name="adj" fmla="val 16667"/>
            </a:avLst>
          </a:prstGeom>
          <a:solidFill>
            <a:srgbClr val="E7B7CF"/>
          </a:solidFill>
          <a:ln w="9525" algn="ctr">
            <a:solidFill>
              <a:schemeClr val="tx1"/>
            </a:solidFill>
            <a:round/>
            <a:headEnd/>
            <a:tailEnd/>
          </a:ln>
        </p:spPr>
        <p:txBody>
          <a:bodyPr/>
          <a:lstStyle/>
          <a:p>
            <a:pPr algn="ctr"/>
            <a:r>
              <a:rPr lang="en-US" sz="2800" b="1">
                <a:solidFill>
                  <a:srgbClr val="0000CC"/>
                </a:solidFill>
                <a:cs typeface="Times New Roman" pitchFamily="18" charset="0"/>
              </a:rPr>
              <a:t>NÀO TA CÙNG NHAU </a:t>
            </a:r>
          </a:p>
          <a:p>
            <a:pPr algn="ctr"/>
            <a:r>
              <a:rPr lang="en-US" sz="2800" b="1">
                <a:solidFill>
                  <a:srgbClr val="0000CC"/>
                </a:solidFill>
                <a:cs typeface="Times New Roman" pitchFamily="18" charset="0"/>
              </a:rPr>
              <a:t>KHÁM PHÁ NHÉ!</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80421748"/>
      </p:ext>
    </p:extLst>
  </p:cSld>
  <p:clrMapOvr>
    <a:masterClrMapping/>
  </p:clrMapOvr>
  <mc:AlternateContent xmlns:mc="http://schemas.openxmlformats.org/markup-compatibility/2006">
    <mc:Choice xmlns:p14="http://schemas.microsoft.com/office/powerpoint/2010/main" Requires="p14">
      <p:transition spd="slow" p14:dur="2000" advTm="13080"/>
    </mc:Choice>
    <mc:Fallback>
      <p:transition spd="slow" advTm="13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7428"/>
                </p:tgtEl>
              </p:cMediaNode>
            </p:audio>
            <p:audio isNarration="1">
              <p:cMediaNode vol="80000" showWhenStopped="0">
                <p:cTn id="8"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304800" y="4191000"/>
            <a:ext cx="86106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z="2800" b="1">
                <a:solidFill>
                  <a:srgbClr val="0000FF"/>
                </a:solidFill>
              </a:rPr>
              <a:t>4.Dòng nào dưới đây nêu đúng nghĩa của từ </a:t>
            </a:r>
            <a:r>
              <a:rPr lang="en-US" altLang="en-US" sz="2800" b="1" i="1">
                <a:solidFill>
                  <a:srgbClr val="FF0000"/>
                </a:solidFill>
              </a:rPr>
              <a:t>hòa bình</a:t>
            </a:r>
            <a:r>
              <a:rPr lang="en-US" altLang="en-US" sz="2800" b="1" i="1">
                <a:solidFill>
                  <a:srgbClr val="0000FF"/>
                </a:solidFill>
              </a:rPr>
              <a:t>?</a:t>
            </a:r>
            <a:endParaRPr lang="en-US" altLang="en-US" sz="2800" b="1">
              <a:solidFill>
                <a:srgbClr val="0000FF"/>
              </a:solidFill>
            </a:endParaRPr>
          </a:p>
          <a:p>
            <a:r>
              <a:rPr lang="en-US" altLang="en-US" sz="3000" b="1">
                <a:solidFill>
                  <a:srgbClr val="0000FF"/>
                </a:solidFill>
              </a:rPr>
              <a:t>	 </a:t>
            </a:r>
            <a:r>
              <a:rPr lang="en-US" altLang="en-US" sz="2800" b="1">
                <a:solidFill>
                  <a:srgbClr val="0000FF"/>
                </a:solidFill>
              </a:rPr>
              <a:t>a.  Trạng thái bình thản.</a:t>
            </a:r>
          </a:p>
          <a:p>
            <a:r>
              <a:rPr lang="en-US" altLang="en-US" sz="2800" b="1">
                <a:solidFill>
                  <a:srgbClr val="0000FF"/>
                </a:solidFill>
              </a:rPr>
              <a:t>	 b.  Trạng thái không có chiến tranh.</a:t>
            </a:r>
          </a:p>
          <a:p>
            <a:r>
              <a:rPr lang="en-US" altLang="en-US" sz="2800" b="1">
                <a:solidFill>
                  <a:srgbClr val="0000FF"/>
                </a:solidFill>
              </a:rPr>
              <a:t>	 c.  Trạng thái hiền hòa, yên ả.</a:t>
            </a:r>
            <a:endParaRPr lang="en-US" altLang="en-US" sz="2800">
              <a:solidFill>
                <a:srgbClr val="0000FF"/>
              </a:solidFill>
            </a:endParaRPr>
          </a:p>
        </p:txBody>
      </p:sp>
      <p:sp>
        <p:nvSpPr>
          <p:cNvPr id="5123"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p>
        </p:txBody>
      </p:sp>
      <p:sp>
        <p:nvSpPr>
          <p:cNvPr id="5125" name="TextBox 6"/>
          <p:cNvSpPr txBox="1">
            <a:spLocks noChangeArrowheads="1"/>
          </p:cNvSpPr>
          <p:nvPr/>
        </p:nvSpPr>
        <p:spPr bwMode="auto">
          <a:xfrm>
            <a:off x="2159000" y="3013075"/>
            <a:ext cx="4572000" cy="831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400"/>
              <a:t>                    </a:t>
            </a:r>
            <a:r>
              <a:rPr lang="en-US" sz="2400">
                <a:solidFill>
                  <a:srgbClr val="FF0000"/>
                </a:solidFill>
              </a:rPr>
              <a:t>BÀI 5A</a:t>
            </a:r>
          </a:p>
          <a:p>
            <a:r>
              <a:rPr lang="en-US" sz="2400">
                <a:solidFill>
                  <a:srgbClr val="FF0000"/>
                </a:solidFill>
              </a:rPr>
              <a:t>           TÌNH HỮU NGHỊ (Tiết 3)       </a:t>
            </a:r>
          </a:p>
        </p:txBody>
      </p:sp>
      <p:sp>
        <p:nvSpPr>
          <p:cNvPr id="2" name="Oval 1"/>
          <p:cNvSpPr/>
          <p:nvPr/>
        </p:nvSpPr>
        <p:spPr>
          <a:xfrm>
            <a:off x="1295400" y="5145088"/>
            <a:ext cx="457200" cy="4445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b="1" dirty="0">
                <a:solidFill>
                  <a:srgbClr val="0000FF"/>
                </a:solidFill>
              </a:rPr>
              <a:t>b</a:t>
            </a:r>
          </a:p>
        </p:txBody>
      </p:sp>
      <p:sp>
        <p:nvSpPr>
          <p:cNvPr id="5126" name="TextBox 2"/>
          <p:cNvSpPr txBox="1">
            <a:spLocks noChangeArrowheads="1"/>
          </p:cNvSpPr>
          <p:nvPr/>
        </p:nvSpPr>
        <p:spPr bwMode="auto">
          <a:xfrm>
            <a:off x="1524000" y="609600"/>
            <a:ext cx="6705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buFont typeface="Wingdings" pitchFamily="2" charset="2"/>
              <a:buChar char="Ø"/>
            </a:pPr>
            <a:r>
              <a:rPr lang="en-US" sz="2800"/>
              <a:t>Từ trái nghĩa là những từ có nghĩa trái ngược nhau.</a:t>
            </a:r>
          </a:p>
        </p:txBody>
      </p:sp>
      <p:sp>
        <p:nvSpPr>
          <p:cNvPr id="5127" name="TextBox 7"/>
          <p:cNvSpPr txBox="1">
            <a:spLocks noChangeArrowheads="1"/>
          </p:cNvSpPr>
          <p:nvPr/>
        </p:nvSpPr>
        <p:spPr bwMode="auto">
          <a:xfrm>
            <a:off x="1524000" y="1546225"/>
            <a:ext cx="6705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buFont typeface="Wingdings" pitchFamily="2" charset="2"/>
              <a:buChar char="Ø"/>
            </a:pPr>
            <a:r>
              <a:rPr lang="en-US" sz="2800"/>
              <a:t>Trái-phải ; Trước-sau ; Cao-thấp ; thức-ngủ ; vui-buồn,…</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64054602"/>
      </p:ext>
    </p:extLst>
  </p:cSld>
  <p:clrMapOvr>
    <a:masterClrMapping/>
  </p:clrMapOvr>
  <mc:AlternateContent xmlns:mc="http://schemas.openxmlformats.org/markup-compatibility/2006">
    <mc:Choice xmlns:p14="http://schemas.microsoft.com/office/powerpoint/2010/main" Requires="p14">
      <p:transition spd="slow" p14:dur="2000" advTm="104675"/>
    </mc:Choice>
    <mc:Fallback>
      <p:transition spd="slow" advTm="104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anim calcmode="lin" valueType="num">
                                      <p:cBhvr>
                                        <p:cTn id="11" dur="500" fill="hold"/>
                                        <p:tgtEl>
                                          <p:spTgt spid="5125"/>
                                        </p:tgtEl>
                                        <p:attrNameLst>
                                          <p:attrName>ppt_w</p:attrName>
                                        </p:attrNameLst>
                                      </p:cBhvr>
                                      <p:tavLst>
                                        <p:tav tm="0">
                                          <p:val>
                                            <p:fltVal val="0"/>
                                          </p:val>
                                        </p:tav>
                                        <p:tav tm="100000">
                                          <p:val>
                                            <p:strVal val="#ppt_w"/>
                                          </p:val>
                                        </p:tav>
                                      </p:tavLst>
                                    </p:anim>
                                    <p:anim calcmode="lin" valueType="num">
                                      <p:cBhvr>
                                        <p:cTn id="12" dur="500" fill="hold"/>
                                        <p:tgtEl>
                                          <p:spTgt spid="5125"/>
                                        </p:tgtEl>
                                        <p:attrNameLst>
                                          <p:attrName>ppt_h</p:attrName>
                                        </p:attrNameLst>
                                      </p:cBhvr>
                                      <p:tavLst>
                                        <p:tav tm="0">
                                          <p:val>
                                            <p:fltVal val="0"/>
                                          </p:val>
                                        </p:tav>
                                        <p:tav tm="100000">
                                          <p:val>
                                            <p:strVal val="#ppt_h"/>
                                          </p:val>
                                        </p:tav>
                                      </p:tavLst>
                                    </p:anim>
                                    <p:animEffect transition="in" filter="fade">
                                      <p:cBhvr>
                                        <p:cTn id="13" dur="500"/>
                                        <p:tgtEl>
                                          <p:spTgt spid="51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4580"/>
                                        </p:tgtEl>
                                        <p:attrNameLst>
                                          <p:attrName>style.visibility</p:attrName>
                                        </p:attrNameLst>
                                      </p:cBhvr>
                                      <p:to>
                                        <p:strVal val="visible"/>
                                      </p:to>
                                    </p:set>
                                    <p:anim calcmode="discrete" valueType="clr">
                                      <p:cBhvr override="childStyle">
                                        <p:cTn id="18" dur="80"/>
                                        <p:tgtEl>
                                          <p:spTgt spid="2458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4580"/>
                                        </p:tgtEl>
                                        <p:attrNameLst>
                                          <p:attrName>fillcolor</p:attrName>
                                        </p:attrNameLst>
                                      </p:cBhvr>
                                      <p:tavLst>
                                        <p:tav tm="0">
                                          <p:val>
                                            <p:clrVal>
                                              <a:schemeClr val="accent2"/>
                                            </p:clrVal>
                                          </p:val>
                                        </p:tav>
                                        <p:tav tm="50000">
                                          <p:val>
                                            <p:clrVal>
                                              <a:schemeClr val="hlink"/>
                                            </p:clrVal>
                                          </p:val>
                                        </p:tav>
                                      </p:tavLst>
                                    </p:anim>
                                    <p:set>
                                      <p:cBhvr>
                                        <p:cTn id="20" dur="80"/>
                                        <p:tgtEl>
                                          <p:spTgt spid="24580"/>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24580" grpId="0"/>
      <p:bldP spid="5125"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 name="Text Box 8"/>
          <p:cNvSpPr txBox="1">
            <a:spLocks noChangeArrowheads="1"/>
          </p:cNvSpPr>
          <p:nvPr/>
        </p:nvSpPr>
        <p:spPr bwMode="auto">
          <a:xfrm>
            <a:off x="431800" y="2514600"/>
            <a:ext cx="84836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z="2800" b="1">
                <a:solidFill>
                  <a:srgbClr val="FF0000"/>
                </a:solidFill>
              </a:rPr>
              <a:t>                                   Nghĩa của từ:</a:t>
            </a:r>
            <a:endParaRPr lang="en-US" altLang="en-US" sz="2000" b="1">
              <a:solidFill>
                <a:srgbClr val="FF0000"/>
              </a:solidFill>
            </a:endParaRPr>
          </a:p>
          <a:p>
            <a:r>
              <a:rPr lang="en-US" altLang="en-US" sz="2400" b="1">
                <a:solidFill>
                  <a:srgbClr val="FF0000"/>
                </a:solidFill>
              </a:rPr>
              <a:t>- Bình yên: </a:t>
            </a:r>
            <a:r>
              <a:rPr lang="en-US" altLang="en-US" sz="2400" b="1" i="1"/>
              <a:t>Yên lành, không gặp điều gì rủi ro, tai hoạ.</a:t>
            </a:r>
          </a:p>
          <a:p>
            <a:r>
              <a:rPr lang="en-US" altLang="en-US" sz="2400" b="1">
                <a:solidFill>
                  <a:srgbClr val="0000FF"/>
                </a:solidFill>
              </a:rPr>
              <a:t>- Bình thản: </a:t>
            </a:r>
            <a:r>
              <a:rPr lang="en-US" altLang="en-US" sz="2400" b="1" i="1"/>
              <a:t>Tâm trạng nhẹ nhàng thoải mái.</a:t>
            </a:r>
          </a:p>
          <a:p>
            <a:r>
              <a:rPr lang="en-US" altLang="en-US" sz="2400" b="1">
                <a:solidFill>
                  <a:srgbClr val="FF0000"/>
                </a:solidFill>
              </a:rPr>
              <a:t>- Lặng yên: </a:t>
            </a:r>
            <a:r>
              <a:rPr lang="en-US" altLang="en-US" sz="2400" b="1" i="1"/>
              <a:t>Trạng thái yên, không có tiếng động.</a:t>
            </a:r>
          </a:p>
          <a:p>
            <a:r>
              <a:rPr lang="en-US" altLang="en-US" sz="2400" b="1">
                <a:solidFill>
                  <a:srgbClr val="FF0000"/>
                </a:solidFill>
              </a:rPr>
              <a:t>- Hiền hoà: </a:t>
            </a:r>
            <a:r>
              <a:rPr lang="en-US" altLang="en-US" sz="2400" b="1" i="1"/>
              <a:t>Hiền lành và ôn hoà.</a:t>
            </a:r>
          </a:p>
          <a:p>
            <a:r>
              <a:rPr lang="en-US" altLang="en-US" sz="2400" b="1">
                <a:solidFill>
                  <a:srgbClr val="0000FF"/>
                </a:solidFill>
              </a:rPr>
              <a:t>- Thanh bình: </a:t>
            </a:r>
            <a:r>
              <a:rPr lang="en-US" altLang="en-US" sz="2400" b="1" i="1"/>
              <a:t>Yên vui trong cảnh hoà bình.</a:t>
            </a:r>
          </a:p>
          <a:p>
            <a:r>
              <a:rPr lang="en-US" altLang="en-US" sz="2400" b="1">
                <a:solidFill>
                  <a:srgbClr val="FF0000"/>
                </a:solidFill>
              </a:rPr>
              <a:t>- Thái bình: </a:t>
            </a:r>
            <a:r>
              <a:rPr lang="en-US" altLang="en-US" sz="2400" b="1" i="1"/>
              <a:t>Yên ổn không có chiến tranh loạn lạc</a:t>
            </a:r>
          </a:p>
          <a:p>
            <a:r>
              <a:rPr lang="en-US" altLang="en-US" sz="2400" b="1">
                <a:solidFill>
                  <a:srgbClr val="FF0000"/>
                </a:solidFill>
              </a:rPr>
              <a:t>- </a:t>
            </a:r>
            <a:r>
              <a:rPr lang="en-US" altLang="en-US" sz="2400" b="1">
                <a:solidFill>
                  <a:srgbClr val="0000FF"/>
                </a:solidFill>
              </a:rPr>
              <a:t>Thanh thản: </a:t>
            </a:r>
            <a:r>
              <a:rPr lang="en-US" altLang="en-US" sz="2400" b="1" i="1"/>
              <a:t>Tâm trạng nhẹ nhàng thoải mái không có gì lo lắng.</a:t>
            </a:r>
          </a:p>
          <a:p>
            <a:r>
              <a:rPr lang="en-US" altLang="en-US" sz="2400" b="1">
                <a:solidFill>
                  <a:srgbClr val="FF0000"/>
                </a:solidFill>
              </a:rPr>
              <a:t>- Yên tĩnh</a:t>
            </a:r>
            <a:r>
              <a:rPr lang="en-US" altLang="en-US" sz="2400" b="1">
                <a:solidFill>
                  <a:srgbClr val="0000FF"/>
                </a:solidFill>
              </a:rPr>
              <a:t>:</a:t>
            </a:r>
            <a:r>
              <a:rPr lang="en-US" altLang="en-US" sz="2400" b="1" i="1"/>
              <a:t>Trạng thái không có tiếng ồn,tiếng động không bị xáo trộn.</a:t>
            </a:r>
          </a:p>
        </p:txBody>
      </p:sp>
      <p:sp>
        <p:nvSpPr>
          <p:cNvPr id="6147" name="TextBox 3"/>
          <p:cNvSpPr txBox="1">
            <a:spLocks noChangeArrowheads="1"/>
          </p:cNvSpPr>
          <p:nvPr/>
        </p:nvSpPr>
        <p:spPr bwMode="auto">
          <a:xfrm>
            <a:off x="431800" y="109538"/>
            <a:ext cx="838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vi-VN" sz="2400" b="1">
                <a:cs typeface="Times New Roman" pitchFamily="18" charset="0"/>
              </a:rPr>
              <a:t>5. </a:t>
            </a:r>
            <a:r>
              <a:rPr lang="en-US" sz="2400" b="1">
                <a:cs typeface="Times New Roman" pitchFamily="18" charset="0"/>
              </a:rPr>
              <a:t>T</a:t>
            </a:r>
            <a:r>
              <a:rPr lang="vi-VN" sz="2400" b="1">
                <a:cs typeface="Times New Roman" pitchFamily="18" charset="0"/>
              </a:rPr>
              <a:t>ìm</a:t>
            </a:r>
            <a:r>
              <a:rPr lang="en-US" sz="2400" b="1">
                <a:cs typeface="Times New Roman" pitchFamily="18" charset="0"/>
              </a:rPr>
              <a:t> và ghi lại</a:t>
            </a:r>
            <a:r>
              <a:rPr lang="vi-VN" sz="2400" b="1">
                <a:cs typeface="Times New Roman" pitchFamily="18" charset="0"/>
              </a:rPr>
              <a:t> từ đồng nghĩa với từ "hoà bình"</a:t>
            </a:r>
            <a:r>
              <a:rPr lang="en-US" sz="2400" b="1">
                <a:cs typeface="Times New Roman" pitchFamily="18" charset="0"/>
              </a:rPr>
              <a:t> qua các thẻ từ dưới đây:</a:t>
            </a:r>
          </a:p>
        </p:txBody>
      </p:sp>
      <p:pic>
        <p:nvPicPr>
          <p:cNvPr id="614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939800"/>
            <a:ext cx="7010400" cy="157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45992974"/>
      </p:ext>
    </p:extLst>
  </p:cSld>
  <p:clrMapOvr>
    <a:masterClrMapping/>
  </p:clrMapOvr>
  <mc:AlternateContent xmlns:mc="http://schemas.openxmlformats.org/markup-compatibility/2006">
    <mc:Choice xmlns:p14="http://schemas.microsoft.com/office/powerpoint/2010/main" Requires="p14">
      <p:transition spd="slow" p14:dur="2000" advTm="72328"/>
    </mc:Choice>
    <mc:Fallback>
      <p:transition spd="slow" advTm="72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8200"/>
                                        </p:tgtEl>
                                        <p:attrNameLst>
                                          <p:attrName>style.visibility</p:attrName>
                                        </p:attrNameLst>
                                      </p:cBhvr>
                                      <p:to>
                                        <p:strVal val="visible"/>
                                      </p:to>
                                    </p:set>
                                    <p:anim calcmode="discrete" valueType="clr">
                                      <p:cBhvr override="childStyle">
                                        <p:cTn id="11" dur="80"/>
                                        <p:tgtEl>
                                          <p:spTgt spid="8200"/>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8200"/>
                                        </p:tgtEl>
                                        <p:attrNameLst>
                                          <p:attrName>fillcolor</p:attrName>
                                        </p:attrNameLst>
                                      </p:cBhvr>
                                      <p:tavLst>
                                        <p:tav tm="0">
                                          <p:val>
                                            <p:clrVal>
                                              <a:schemeClr val="accent2"/>
                                            </p:clrVal>
                                          </p:val>
                                        </p:tav>
                                        <p:tav tm="50000">
                                          <p:val>
                                            <p:clrVal>
                                              <a:schemeClr val="hlink"/>
                                            </p:clrVal>
                                          </p:val>
                                        </p:tav>
                                      </p:tavLst>
                                    </p:anim>
                                    <p:set>
                                      <p:cBhvr>
                                        <p:cTn id="13" dur="80"/>
                                        <p:tgtEl>
                                          <p:spTgt spid="82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82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4" name="Text Box 8"/>
          <p:cNvSpPr txBox="1">
            <a:spLocks noChangeArrowheads="1"/>
          </p:cNvSpPr>
          <p:nvPr/>
        </p:nvSpPr>
        <p:spPr bwMode="auto">
          <a:xfrm>
            <a:off x="1401763" y="4048125"/>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800" i="1">
                <a:solidFill>
                  <a:srgbClr val="0000FF"/>
                </a:solidFill>
              </a:rPr>
              <a:t>Bình yên, thanh bình, thái bình</a:t>
            </a:r>
            <a:r>
              <a:rPr lang="en-US" altLang="en-US" sz="2800">
                <a:solidFill>
                  <a:srgbClr val="0000FF"/>
                </a:solidFill>
              </a:rPr>
              <a:t>.</a:t>
            </a:r>
          </a:p>
        </p:txBody>
      </p:sp>
      <p:sp>
        <p:nvSpPr>
          <p:cNvPr id="10254" name="Text Box 14"/>
          <p:cNvSpPr txBox="1">
            <a:spLocks noChangeArrowheads="1"/>
          </p:cNvSpPr>
          <p:nvPr/>
        </p:nvSpPr>
        <p:spPr bwMode="auto">
          <a:xfrm>
            <a:off x="449263" y="3209925"/>
            <a:ext cx="754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800" b="1">
                <a:solidFill>
                  <a:srgbClr val="FF0000"/>
                </a:solidFill>
              </a:rPr>
              <a:t>* Từ đồng nghĩa với từ </a:t>
            </a:r>
            <a:r>
              <a:rPr lang="en-US" altLang="en-US" sz="2800" b="1" i="1">
                <a:solidFill>
                  <a:srgbClr val="FF0000"/>
                </a:solidFill>
              </a:rPr>
              <a:t>hòa bình </a:t>
            </a:r>
            <a:r>
              <a:rPr lang="en-US" altLang="en-US" sz="2800" b="1">
                <a:solidFill>
                  <a:srgbClr val="FF0000"/>
                </a:solidFill>
              </a:rPr>
              <a:t>là: </a:t>
            </a:r>
          </a:p>
        </p:txBody>
      </p:sp>
      <p:sp>
        <p:nvSpPr>
          <p:cNvPr id="10255" name="Text Box 15"/>
          <p:cNvSpPr txBox="1">
            <a:spLocks noChangeArrowheads="1"/>
          </p:cNvSpPr>
          <p:nvPr/>
        </p:nvSpPr>
        <p:spPr bwMode="auto">
          <a:xfrm>
            <a:off x="685800" y="487680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z="2400" b="1">
                <a:solidFill>
                  <a:srgbClr val="FF0000"/>
                </a:solidFill>
              </a:rPr>
              <a:t>6. Mỗi em đặt một câu có từ đồng nghĩa với từ </a:t>
            </a:r>
            <a:r>
              <a:rPr lang="en-US" altLang="en-US" sz="2400" b="1" i="1">
                <a:solidFill>
                  <a:srgbClr val="FF0000"/>
                </a:solidFill>
              </a:rPr>
              <a:t>hòa bình.</a:t>
            </a:r>
            <a:r>
              <a:rPr lang="en-US" altLang="en-US" sz="2400" b="1">
                <a:solidFill>
                  <a:srgbClr val="FF0000"/>
                </a:solidFill>
              </a:rPr>
              <a:t> </a:t>
            </a:r>
          </a:p>
        </p:txBody>
      </p:sp>
      <p:sp>
        <p:nvSpPr>
          <p:cNvPr id="7173"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p>
        </p:txBody>
      </p:sp>
      <p:sp>
        <p:nvSpPr>
          <p:cNvPr id="7174" name="TextBox 6"/>
          <p:cNvSpPr txBox="1">
            <a:spLocks noChangeArrowheads="1"/>
          </p:cNvSpPr>
          <p:nvPr/>
        </p:nvSpPr>
        <p:spPr bwMode="auto">
          <a:xfrm>
            <a:off x="685800" y="228600"/>
            <a:ext cx="80057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vi-VN" sz="2400" b="1">
                <a:solidFill>
                  <a:srgbClr val="0000FF"/>
                </a:solidFill>
                <a:cs typeface="Times New Roman" pitchFamily="18" charset="0"/>
              </a:rPr>
              <a:t>5. </a:t>
            </a:r>
            <a:r>
              <a:rPr lang="en-US" sz="2400" b="1">
                <a:solidFill>
                  <a:srgbClr val="0000FF"/>
                </a:solidFill>
                <a:cs typeface="Times New Roman" pitchFamily="18" charset="0"/>
              </a:rPr>
              <a:t>T</a:t>
            </a:r>
            <a:r>
              <a:rPr lang="vi-VN" sz="2400" b="1">
                <a:solidFill>
                  <a:srgbClr val="0000FF"/>
                </a:solidFill>
                <a:cs typeface="Times New Roman" pitchFamily="18" charset="0"/>
              </a:rPr>
              <a:t>ìm</a:t>
            </a:r>
            <a:r>
              <a:rPr lang="en-US" sz="2400" b="1">
                <a:solidFill>
                  <a:srgbClr val="0000FF"/>
                </a:solidFill>
                <a:cs typeface="Times New Roman" pitchFamily="18" charset="0"/>
              </a:rPr>
              <a:t> và ghi lại</a:t>
            </a:r>
            <a:r>
              <a:rPr lang="vi-VN" sz="2400" b="1">
                <a:solidFill>
                  <a:srgbClr val="0000FF"/>
                </a:solidFill>
                <a:cs typeface="Times New Roman" pitchFamily="18" charset="0"/>
              </a:rPr>
              <a:t> từ đồng nghĩa với từ "hoà bình"</a:t>
            </a:r>
            <a:r>
              <a:rPr lang="en-US" sz="2400" b="1">
                <a:solidFill>
                  <a:srgbClr val="0000FF"/>
                </a:solidFill>
                <a:cs typeface="Times New Roman" pitchFamily="18" charset="0"/>
              </a:rPr>
              <a:t> qua các thẻ từ dưới đây:</a:t>
            </a:r>
          </a:p>
        </p:txBody>
      </p:sp>
      <p:pic>
        <p:nvPicPr>
          <p:cNvPr id="717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125" y="1371600"/>
            <a:ext cx="7010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a:spLocks noChangeArrowheads="1"/>
          </p:cNvSpPr>
          <p:nvPr/>
        </p:nvSpPr>
        <p:spPr bwMode="auto">
          <a:xfrm>
            <a:off x="685800" y="5429250"/>
            <a:ext cx="80057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400">
                <a:cs typeface="Times New Roman" pitchFamily="18" charset="0"/>
              </a:rPr>
              <a:t> </a:t>
            </a:r>
            <a:r>
              <a:rPr lang="en-US" sz="2400">
                <a:solidFill>
                  <a:srgbClr val="FF0000"/>
                </a:solidFill>
                <a:cs typeface="Times New Roman" pitchFamily="18" charset="0"/>
              </a:rPr>
              <a:t>Mẫu</a:t>
            </a:r>
            <a:r>
              <a:rPr lang="en-US" sz="2400">
                <a:cs typeface="Times New Roman" pitchFamily="18" charset="0"/>
              </a:rPr>
              <a:t>:</a:t>
            </a:r>
          </a:p>
          <a:p>
            <a:r>
              <a:rPr lang="vi-VN" sz="2400">
                <a:cs typeface="Times New Roman" pitchFamily="18" charset="0"/>
              </a:rPr>
              <a:t>· </a:t>
            </a:r>
            <a:r>
              <a:rPr lang="vi-VN" sz="2400">
                <a:solidFill>
                  <a:srgbClr val="00B050"/>
                </a:solidFill>
                <a:cs typeface="Times New Roman" pitchFamily="18" charset="0"/>
              </a:rPr>
              <a:t>Đất nước thái bình, toàn dân cùng nhau xây dựng đất nước.</a:t>
            </a:r>
            <a:endParaRPr lang="en-US" sz="2400">
              <a:solidFill>
                <a:srgbClr val="00B050"/>
              </a:solidFill>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26445161"/>
      </p:ext>
    </p:extLst>
  </p:cSld>
  <p:clrMapOvr>
    <a:masterClrMapping/>
  </p:clrMapOvr>
  <mc:AlternateContent xmlns:mc="http://schemas.openxmlformats.org/markup-compatibility/2006">
    <mc:Choice xmlns:p14="http://schemas.microsoft.com/office/powerpoint/2010/main" Requires="p14">
      <p:transition spd="slow" p14:dur="2000" advTm="33738"/>
    </mc:Choice>
    <mc:Fallback>
      <p:transition spd="slow" advTm="33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10254"/>
                                        </p:tgtEl>
                                        <p:attrNameLst>
                                          <p:attrName>style.visibility</p:attrName>
                                        </p:attrNameLst>
                                      </p:cBhvr>
                                      <p:to>
                                        <p:strVal val="visible"/>
                                      </p:to>
                                    </p:set>
                                    <p:anim calcmode="discrete" valueType="clr">
                                      <p:cBhvr override="childStyle">
                                        <p:cTn id="11" dur="80"/>
                                        <p:tgtEl>
                                          <p:spTgt spid="10254"/>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0254"/>
                                        </p:tgtEl>
                                        <p:attrNameLst>
                                          <p:attrName>fillcolor</p:attrName>
                                        </p:attrNameLst>
                                      </p:cBhvr>
                                      <p:tavLst>
                                        <p:tav tm="0">
                                          <p:val>
                                            <p:clrVal>
                                              <a:schemeClr val="accent2"/>
                                            </p:clrVal>
                                          </p:val>
                                        </p:tav>
                                        <p:tav tm="50000">
                                          <p:val>
                                            <p:clrVal>
                                              <a:schemeClr val="hlink"/>
                                            </p:clrVal>
                                          </p:val>
                                        </p:tav>
                                      </p:tavLst>
                                    </p:anim>
                                    <p:set>
                                      <p:cBhvr>
                                        <p:cTn id="13" dur="80"/>
                                        <p:tgtEl>
                                          <p:spTgt spid="10254"/>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5544"/>
                                        </p:tgtEl>
                                        <p:attrNameLst>
                                          <p:attrName>style.visibility</p:attrName>
                                        </p:attrNameLst>
                                      </p:cBhvr>
                                      <p:to>
                                        <p:strVal val="visible"/>
                                      </p:to>
                                    </p:set>
                                    <p:anim calcmode="discrete" valueType="clr">
                                      <p:cBhvr override="childStyle">
                                        <p:cTn id="18" dur="80"/>
                                        <p:tgtEl>
                                          <p:spTgt spid="6554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5544"/>
                                        </p:tgtEl>
                                        <p:attrNameLst>
                                          <p:attrName>fillcolor</p:attrName>
                                        </p:attrNameLst>
                                      </p:cBhvr>
                                      <p:tavLst>
                                        <p:tav tm="0">
                                          <p:val>
                                            <p:clrVal>
                                              <a:schemeClr val="accent2"/>
                                            </p:clrVal>
                                          </p:val>
                                        </p:tav>
                                        <p:tav tm="50000">
                                          <p:val>
                                            <p:clrVal>
                                              <a:schemeClr val="hlink"/>
                                            </p:clrVal>
                                          </p:val>
                                        </p:tav>
                                      </p:tavLst>
                                    </p:anim>
                                    <p:set>
                                      <p:cBhvr>
                                        <p:cTn id="20" dur="80"/>
                                        <p:tgtEl>
                                          <p:spTgt spid="65544"/>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0255"/>
                                        </p:tgtEl>
                                        <p:attrNameLst>
                                          <p:attrName>style.visibility</p:attrName>
                                        </p:attrNameLst>
                                      </p:cBhvr>
                                      <p:to>
                                        <p:strVal val="visible"/>
                                      </p:to>
                                    </p:set>
                                    <p:anim calcmode="discrete" valueType="clr">
                                      <p:cBhvr override="childStyle">
                                        <p:cTn id="25" dur="80"/>
                                        <p:tgtEl>
                                          <p:spTgt spid="1025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0255"/>
                                        </p:tgtEl>
                                        <p:attrNameLst>
                                          <p:attrName>fillcolor</p:attrName>
                                        </p:attrNameLst>
                                      </p:cBhvr>
                                      <p:tavLst>
                                        <p:tav tm="0">
                                          <p:val>
                                            <p:clrVal>
                                              <a:schemeClr val="accent2"/>
                                            </p:clrVal>
                                          </p:val>
                                        </p:tav>
                                        <p:tav tm="50000">
                                          <p:val>
                                            <p:clrVal>
                                              <a:schemeClr val="hlink"/>
                                            </p:clrVal>
                                          </p:val>
                                        </p:tav>
                                      </p:tavLst>
                                    </p:anim>
                                    <p:set>
                                      <p:cBhvr>
                                        <p:cTn id="27" dur="80"/>
                                        <p:tgtEl>
                                          <p:spTgt spid="10255"/>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65544" grpId="0"/>
      <p:bldP spid="10254" grpId="0"/>
      <p:bldP spid="10255"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opy of hinh nen cho powerp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19200"/>
            <a:ext cx="4419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6275" y="1219200"/>
            <a:ext cx="46101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79925"/>
            <a:ext cx="44196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4495800"/>
            <a:ext cx="4648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p>
        </p:txBody>
      </p:sp>
      <p:sp>
        <p:nvSpPr>
          <p:cNvPr id="8200" name="Text Box 15"/>
          <p:cNvSpPr txBox="1">
            <a:spLocks noChangeArrowheads="1"/>
          </p:cNvSpPr>
          <p:nvPr/>
        </p:nvSpPr>
        <p:spPr bwMode="auto">
          <a:xfrm>
            <a:off x="274638" y="228600"/>
            <a:ext cx="868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z="2400" b="1">
                <a:solidFill>
                  <a:srgbClr val="0000FF"/>
                </a:solidFill>
              </a:rPr>
              <a:t>7. Hãy viết đoạn văn (từ 2 đến 3 câu) miêu tả cảnh thanh bình của một miền quê dưới đây?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34096828"/>
      </p:ext>
    </p:extLst>
  </p:cSld>
  <p:clrMapOvr>
    <a:masterClrMapping/>
  </p:clrMapOvr>
  <mc:AlternateContent xmlns:mc="http://schemas.openxmlformats.org/markup-compatibility/2006">
    <mc:Choice xmlns:p14="http://schemas.microsoft.com/office/powerpoint/2010/main" Requires="p14">
      <p:transition spd="slow" p14:dur="2000" advTm="17968"/>
    </mc:Choice>
    <mc:Fallback>
      <p:transition spd="slow" advTm="17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opy of hinh nen cho powerp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0"/>
            <a:ext cx="4876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24200"/>
            <a:ext cx="4343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3276600"/>
            <a:ext cx="4876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1108619"/>
      </p:ext>
    </p:extLst>
  </p:cSld>
  <p:clrMapOvr>
    <a:masterClrMapping/>
  </p:clrMapOvr>
  <mc:AlternateContent xmlns:mc="http://schemas.openxmlformats.org/markup-compatibility/2006">
    <mc:Choice xmlns:p14="http://schemas.microsoft.com/office/powerpoint/2010/main" Requires="p14">
      <p:transition spd="slow" p14:dur="2000" advTm="2867"/>
    </mc:Choice>
    <mc:Fallback>
      <p:transition spd="slow" advTm="2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py of hinh nen cho powerp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724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0"/>
            <a:ext cx="4572000"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505200"/>
            <a:ext cx="4648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50520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0685016"/>
      </p:ext>
    </p:extLst>
  </p:cSld>
  <p:clrMapOvr>
    <a:masterClrMapping/>
  </p:clrMapOvr>
  <mc:AlternateContent xmlns:mc="http://schemas.openxmlformats.org/markup-compatibility/2006">
    <mc:Choice xmlns:p14="http://schemas.microsoft.com/office/powerpoint/2010/main" Requires="p14">
      <p:transition spd="slow" p14:dur="2000" advTm="3417"/>
    </mc:Choice>
    <mc:Fallback>
      <p:transition spd="slow" advTm="3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8|7.7"/>
</p:tagLst>
</file>

<file path=ppt/tags/tag2.xml><?xml version="1.0" encoding="utf-8"?>
<p:tagLst xmlns:a="http://schemas.openxmlformats.org/drawingml/2006/main" xmlns:r="http://schemas.openxmlformats.org/officeDocument/2006/relationships" xmlns:p="http://schemas.openxmlformats.org/presentationml/2006/main">
  <p:tag name="TIMING" val="|21.1|3|31.2"/>
</p:tagLst>
</file>

<file path=ppt/tags/tag3.xml><?xml version="1.0" encoding="utf-8"?>
<p:tagLst xmlns:a="http://schemas.openxmlformats.org/drawingml/2006/main" xmlns:r="http://schemas.openxmlformats.org/officeDocument/2006/relationships" xmlns:p="http://schemas.openxmlformats.org/presentationml/2006/main">
  <p:tag name="TIMING" val="|27.6"/>
</p:tagLst>
</file>

<file path=ppt/tags/tag4.xml><?xml version="1.0" encoding="utf-8"?>
<p:tagLst xmlns:a="http://schemas.openxmlformats.org/drawingml/2006/main" xmlns:r="http://schemas.openxmlformats.org/officeDocument/2006/relationships" xmlns:p="http://schemas.openxmlformats.org/presentationml/2006/main">
  <p:tag name="TIMING" val="|5.2|3.5|4.6|8.8"/>
</p:tagLst>
</file>

<file path=ppt/tags/tag5.xml><?xml version="1.0" encoding="utf-8"?>
<p:tagLst xmlns:a="http://schemas.openxmlformats.org/drawingml/2006/main" xmlns:r="http://schemas.openxmlformats.org/officeDocument/2006/relationships" xmlns:p="http://schemas.openxmlformats.org/presentationml/2006/main">
  <p:tag name="TIMING" val="|1.5"/>
</p:tagLst>
</file>

<file path=ppt/tags/tag6.xml><?xml version="1.0" encoding="utf-8"?>
<p:tagLst xmlns:a="http://schemas.openxmlformats.org/drawingml/2006/main" xmlns:r="http://schemas.openxmlformats.org/officeDocument/2006/relationships" xmlns:p="http://schemas.openxmlformats.org/presentationml/2006/main">
  <p:tag name="TIMING" val="|1.6"/>
</p:tagLst>
</file>

<file path=ppt/tags/tag7.xml><?xml version="1.0" encoding="utf-8"?>
<p:tagLst xmlns:a="http://schemas.openxmlformats.org/drawingml/2006/main" xmlns:r="http://schemas.openxmlformats.org/officeDocument/2006/relationships" xmlns:p="http://schemas.openxmlformats.org/presentationml/2006/main">
  <p:tag name="TIMING" val="|9.2|4.5|5.2|4.4"/>
</p:tagLst>
</file>

<file path=ppt/tags/tag8.xml><?xml version="1.0" encoding="utf-8"?>
<p:tagLst xmlns:a="http://schemas.openxmlformats.org/drawingml/2006/main" xmlns:r="http://schemas.openxmlformats.org/officeDocument/2006/relationships" xmlns:p="http://schemas.openxmlformats.org/presentationml/2006/main">
  <p:tag name="TIMING" val="|7.9"/>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41</TotalTime>
  <Words>680</Words>
  <Application>Microsoft Office PowerPoint</Application>
  <PresentationFormat>On-screen Show (4:3)</PresentationFormat>
  <Paragraphs>62</Paragraphs>
  <Slides>14</Slides>
  <Notes>1</Notes>
  <HiddenSlides>0</HiddenSlides>
  <MMClips>15</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fifteeN</cp:lastModifiedBy>
  <cp:revision>6</cp:revision>
  <dcterms:created xsi:type="dcterms:W3CDTF">2006-08-16T00:00:00Z</dcterms:created>
  <dcterms:modified xsi:type="dcterms:W3CDTF">2021-09-25T12:25:45Z</dcterms:modified>
</cp:coreProperties>
</file>